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开场：今晚只讲一件事——赋能是个及物动词，它要求一个在场的宾语。那个宾语还在吗？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这一问追出了整本书。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看见而不记，比看不见更需要解释。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每失去一处课堂内的发生，都被另一栏的增长吃掉，数字继续上涨。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这一步把「旧主体已死」从判词变成可查的条件。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型号与提示人人不同、按月更换、且它占着判断位。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表里三处：工厂早有先例、望远镜说明可消性可人为恢复、AI 是唯一三条全破。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只破配置分化一条，可以靠迁址收尾——摄影就是这样收的。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顺序不是任意的，是一条锁被逐格打开的顺序。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这是全书最锋利的一句。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这解释了一个反常：教师对自己用模型的抵抗，远弱于对学生用模型的抵抗。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格式表演：账本只有一栏，无论发生了什么都只能记成那一栏。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接受 Adams 与 Aizawa 的耦合—构成警告。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这一条写在导论里，不放在附录。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最便宜的是 C 替不掉：不用重做整个流程，只需把一笔顶回灌回另一个实例。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这三段是后面全部危害与对策的基础。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半判决往往质量更高，所以更难被察觉。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第三阶与本书自己的判据存在明写的矛盾，矛盾原样保留在书里。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注意：不计分不是判零分。前者说这份材料不构成可评之物。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不是道德理由，是判断结构尚未成形这一发生学事实。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「先重建教师的签发能力」那一章已作废——重建就是赋能语法。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完形尸格：死亡没有被记账，反而被「治理已经改进」这句话再盖一层。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若出现这些征兆，应当停止本书的方案，而不是加大力度。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这句本该更早说。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全书唯一一处，把整栋房子压在一根柱子上。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这句话放在前言里，不放在附录里。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若连这一件也要计分，请不要用本书。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第三件是真心话：本书没有采集过任何真实记录。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全书十九章，论证的其实只是这一栏该改成两栏。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留一个可以立刻讨论的问题收尾。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463040"/>
            <a:ext cx="6583680" cy="6583680"/>
          </a:xfrm>
          <a:prstGeom prst="ellipse">
            <a:avLst/>
          </a:prstGeom>
          <a:solidFill>
            <a:srgbClr val="22D3EE">
              <a:alpha val="12000"/>
            </a:srgbClr>
          </a:solidFill>
          <a:ln w="12700">
            <a:solidFill>
              <a:srgbClr val="22D3E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011680" y="3291840"/>
            <a:ext cx="5852160" cy="5852160"/>
          </a:xfrm>
          <a:prstGeom prst="ellipse">
            <a:avLst/>
          </a:prstGeom>
          <a:solidFill>
            <a:srgbClr val="F472B6">
              <a:alpha val="10000"/>
            </a:srgbClr>
          </a:solidFill>
          <a:ln w="12700">
            <a:solidFill>
              <a:srgbClr val="F472B6">
                <a:alpha val="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时代教育新使命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063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不是用 AI 赋能旧主体，而是打造新的复合主体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3794760"/>
            <a:ext cx="1463040" cy="54864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4114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王德生　·　德麦国际出版社　·　2026 年 9 月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943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德麦国际编号专著第 112 号　·　十九章一百三十九节　·　约 21 万字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起点：被自己的一句话绊住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28600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「AI 赋能教育」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3832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赋能是一个及物动词。</a:t>
            </a:r>
            <a:endParaRPr lang="en-US" sz="2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它要求一个在场的、活着的、可被增强的宾语。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457200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那个宾语还在吗？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五次拥抱，三根柱子一根未动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2000 至今，中国教育对信息技术的五轮制度化拥抱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1520" y="2148840"/>
            <a:ext cx="2011680" cy="1600200"/>
          </a:xfrm>
          <a:prstGeom prst="roundRect">
            <a:avLst>
              <a:gd name="adj" fmla="val 457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377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多媒体进课堂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971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呈现媒介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68680" y="2240280"/>
            <a:ext cx="109728" cy="109728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Shape 6"/>
          <p:cNvSpPr/>
          <p:nvPr/>
        </p:nvSpPr>
        <p:spPr>
          <a:xfrm>
            <a:off x="2944368" y="2148840"/>
            <a:ext cx="2011680" cy="1600200"/>
          </a:xfrm>
          <a:prstGeom prst="roundRect">
            <a:avLst>
              <a:gd name="adj" fmla="val 457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81528" y="2377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MOOC 与在线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081528" y="2971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交付半径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081528" y="2240280"/>
            <a:ext cx="109728" cy="109728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2" name="Shape 10"/>
          <p:cNvSpPr/>
          <p:nvPr/>
        </p:nvSpPr>
        <p:spPr>
          <a:xfrm>
            <a:off x="5157216" y="2148840"/>
            <a:ext cx="2011680" cy="1600200"/>
          </a:xfrm>
          <a:prstGeom prst="roundRect">
            <a:avLst>
              <a:gd name="adj" fmla="val 457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294376" y="2377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教育信息化 2.0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294376" y="2971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过程数据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294376" y="2240280"/>
            <a:ext cx="109728" cy="109728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16" name="Shape 14"/>
          <p:cNvSpPr/>
          <p:nvPr/>
        </p:nvSpPr>
        <p:spPr>
          <a:xfrm>
            <a:off x="7370064" y="2148840"/>
            <a:ext cx="2011680" cy="1600200"/>
          </a:xfrm>
          <a:prstGeom prst="roundRect">
            <a:avLst>
              <a:gd name="adj" fmla="val 457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07224" y="2377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智慧校园与个性化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507224" y="2971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推送精度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507224" y="2240280"/>
            <a:ext cx="109728" cy="109728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20" name="Shape 18"/>
          <p:cNvSpPr/>
          <p:nvPr/>
        </p:nvSpPr>
        <p:spPr>
          <a:xfrm>
            <a:off x="9582912" y="2148840"/>
            <a:ext cx="2011680" cy="1600200"/>
          </a:xfrm>
          <a:prstGeom prst="roundRect">
            <a:avLst>
              <a:gd name="adj" fmla="val 457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720072" y="23774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生成式人工智能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720072" y="2971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生成能力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720072" y="2240280"/>
            <a:ext cx="109728" cy="109728"/>
          </a:xfrm>
          <a:prstGeom prst="ellipse">
            <a:avLst/>
          </a:prstGeom>
          <a:solidFill>
            <a:srgbClr val="F472B6"/>
          </a:solidFill>
          <a:ln/>
        </p:spPr>
      </p:sp>
      <p:sp>
        <p:nvSpPr>
          <p:cNvPr id="24" name="Shape 22"/>
          <p:cNvSpPr/>
          <p:nvPr/>
        </p:nvSpPr>
        <p:spPr>
          <a:xfrm>
            <a:off x="731520" y="4069080"/>
            <a:ext cx="10698480" cy="658368"/>
          </a:xfrm>
          <a:prstGeom prst="roundRect">
            <a:avLst>
              <a:gd name="adj" fmla="val 8333"/>
            </a:avLst>
          </a:prstGeom>
          <a:solidFill>
            <a:srgbClr val="EDF1F7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60120" y="42245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三根结算柱：考试仍在分拣可复现答案　·　课堂权威仍靠「这一节过了不再来」　·　判决权仍单方面持有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4983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前四轮都往账本里加过字段（完课率、行为数据、推荐命中率）。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第五轮 —— 改变最剧烈的一轮 —— 账本一栏未增。</a:t>
            </a:r>
            <a:endParaRPr lang="en-US" sz="1800" dirty="0"/>
          </a:p>
        </p:txBody>
      </p:sp>
      <p:sp>
        <p:nvSpPr>
          <p:cNvPr id="28" name="Text 25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借方沉默：账上没有那一栏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2194560"/>
            <a:ext cx="4937760" cy="2926080"/>
          </a:xfrm>
          <a:prstGeom prst="roundRect">
            <a:avLst>
              <a:gd name="adj" fmla="val 2500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97280" y="2423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增长栏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2880360"/>
            <a:ext cx="4389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智慧课堂覆盖率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批改效率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个性化推送命中率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0" y="2194560"/>
            <a:ext cx="4937760" cy="2926080"/>
          </a:xfrm>
          <a:prstGeom prst="roundRect">
            <a:avLst>
              <a:gd name="adj" fmla="val 2500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675120" y="2423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72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支出栏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31089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3A4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（空）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41148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「成品证明力归零」在旧账本里没有可入账的科目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440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不是有人捂嘴，是账本没有那一栏。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两万年来「评人」为什么没出过事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1031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旧解释：工具沉默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6060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6B77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刀不会争功，灶不会邀赏 —— 这是礼貌问题，不是测量问题。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6B77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就算刀会说话，只要每个厨师手里的刀一样，它照样出不来。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943600" y="2103120"/>
            <a:ext cx="18288" cy="2926080"/>
          </a:xfrm>
          <a:prstGeom prst="rect">
            <a:avLst/>
          </a:prstGeom>
          <a:solidFill>
            <a:srgbClr val="D6DCE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0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本书：器具项在比较中可消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6400800" y="2606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一个班的人用同一支笔、同一张卷子 —— 共模项做差即消，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剩下的差值被记在人头上。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1206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旧主体不是错的，是框架内为真的 —— 它的前提一直被默默满足着。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可消性的三条件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三条合取成立，器具项可消，旧主体有效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914400" y="2286000"/>
            <a:ext cx="566928" cy="566928"/>
          </a:xfrm>
          <a:prstGeom prst="ellipse">
            <a:avLst/>
          </a:prstGeom>
          <a:solidFill>
            <a:srgbClr val="22D3EE">
              <a:alpha val="22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2359152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22860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横向同一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4937760" y="233172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被比较者手里的家伙一样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14400" y="3520440"/>
            <a:ext cx="566928" cy="566928"/>
          </a:xfrm>
          <a:prstGeom prst="ellipse">
            <a:avLst/>
          </a:prstGeom>
          <a:solidFill>
            <a:srgbClr val="22D3EE">
              <a:alpha val="22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3593592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35204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纵向稳定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356616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这套家伙多年不变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14400" y="4754880"/>
            <a:ext cx="566928" cy="566928"/>
          </a:xfrm>
          <a:prstGeom prst="ellipse">
            <a:avLst/>
          </a:prstGeom>
          <a:solidFill>
            <a:srgbClr val="22D3EE">
              <a:alpha val="22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4400" y="4828032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47548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器具端不判断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48006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它执行，但不对题本身发表意见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594360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人工智能是工具史上第一个同时破掉三条件的器具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换一个量重读工具史</a:t>
            </a:r>
            <a:endParaRPr lang="en-US" sz="3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03120"/>
          <a:ext cx="1069848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645920"/>
                <a:gridCol w="1645920"/>
                <a:gridCol w="1463040"/>
                <a:gridCol w="1737360"/>
                <a:gridCol w="210312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横向同一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纵向稳定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不判断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旧主体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印刷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工厂机器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失效 → 迁往产量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计算器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有效（用分场处理）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自动驾驶仪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不可消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失效 → 迁往接管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人工智能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三条全破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0A10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失效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731520" y="539496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计算器从未走到第二阶段 —— 所有计算器给出同一个答案，配置永不分化。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凡以计算器安慰教育界的论证，在相位上就错了。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两阶段律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相变点不是工具变强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2286000"/>
            <a:ext cx="4846320" cy="2377440"/>
          </a:xfrm>
          <a:prstGeom prst="roundRect">
            <a:avLst>
              <a:gd name="adj" fmla="val 3077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2514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　提效旧主体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3017520"/>
            <a:ext cx="4297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配置大体同一，器具端尚不判断；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器具项可消，旧单位照用。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全部可见效果都是效率上升。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92240" y="2286000"/>
            <a:ext cx="4846320" cy="2377440"/>
          </a:xfrm>
          <a:prstGeom prst="roundRect">
            <a:avLst>
              <a:gd name="adj" fmla="val 3077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766560" y="2514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472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第二阶段　建造复合主体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3017520"/>
            <a:ext cx="4297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配置分化，且器具端进入判断位；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器具项不再可消。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效率仍升，而区分度开始丧失。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806440" y="3246120"/>
            <a:ext cx="548640" cy="411480"/>
          </a:xfrm>
          <a:prstGeom prst="rightArrow">
            <a:avLst/>
          </a:prstGeom>
          <a:solidFill>
            <a:srgbClr val="FBBF2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相变点：配置开始分化 ＋ 器具端进入判断位（两条同时满足）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另一侧：旧能力形态为什么死了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31520" y="2148840"/>
            <a:ext cx="3337560" cy="2514600"/>
          </a:xfrm>
          <a:prstGeom prst="roundRect">
            <a:avLst>
              <a:gd name="adj" fmla="val 2909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012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6E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留白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29260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7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倚赖它的是：创造力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3832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没人给你答案，你得自己填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60120" y="4041648"/>
            <a:ext cx="2880360" cy="18288"/>
          </a:xfrm>
          <a:prstGeom prst="rect">
            <a:avLst/>
          </a:prstGeom>
          <a:solidFill>
            <a:srgbClr val="D2DCE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4114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被「可查」填满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2148840"/>
            <a:ext cx="3337560" cy="2514600"/>
          </a:xfrm>
          <a:prstGeom prst="roundRect">
            <a:avLst>
              <a:gd name="adj" fmla="val 2909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6E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不可预览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9260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7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倚赖它的是：独立思维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33832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不知道走下去会怎样，只能先走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0" y="4041648"/>
            <a:ext cx="2880360" cy="18288"/>
          </a:xfrm>
          <a:prstGeom prst="rect">
            <a:avLst/>
          </a:prstGeom>
          <a:solidFill>
            <a:srgbClr val="D2DCE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0" y="4114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被「可预览」取消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55280" y="2148840"/>
            <a:ext cx="3337560" cy="2514600"/>
          </a:xfrm>
          <a:prstGeom prst="roundRect">
            <a:avLst>
              <a:gd name="adj" fmla="val 2909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18388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6E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不可代付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183880" y="29260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7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倚赖它的是：判断力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183880" y="33832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走错了自己担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83880" y="4041648"/>
            <a:ext cx="2880360" cy="18288"/>
          </a:xfrm>
          <a:prstGeom prst="rect">
            <a:avLst/>
          </a:prstGeom>
          <a:solidFill>
            <a:srgbClr val="D2DC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183880" y="4114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被「可代付」抽走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31520" y="49834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三片土是同一条物理锁的三个面 —— 亲为速度的稀缺场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55321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因为亲自做一遍慢、贵、别无他法。AI 以「可查 → 可预览 → 可代付」把这条锁逐格打开 —— 顺序不是任意的。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于是：赋能是逆运算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4688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赋能不作用于死因，只作用于结果。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3832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它不恢复留白、不可预览与不可代付，</a:t>
            </a:r>
            <a:endParaRPr lang="en-US" sz="20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反而在每一次使用中加固预填、预览与代付。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57200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赋能的次数越多，旧形态越不可能恢复。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教师那一页死得更早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21031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留白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2651760" y="213055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备课那张空白的纸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126480" y="2130552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模型两秒给出完整教案 —— 不再面对空白，只面对候选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不可预览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2651760" y="336499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这节课会怎么走，事先不知道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126480" y="3364992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模型能预演整节课，连学生怎么答都给出来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45720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不可代付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651760" y="459943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讲错了自己担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4599432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「模型是这么说的」第一次成为可用的挡箭牌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57607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前两片在搜索与教案共享时代已经松动；生成式模型补齐的是最后一角。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一张职称评审表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1463040" y="2194560"/>
            <a:ext cx="9235440" cy="1005840"/>
          </a:xfrm>
          <a:prstGeom prst="roundRect">
            <a:avLst>
              <a:gd name="adj" fmla="val 7273"/>
            </a:avLst>
          </a:prstGeom>
          <a:solidFill>
            <a:srgbClr val="1B2540"/>
          </a:solidFill>
          <a:ln w="12700">
            <a:solidFill>
              <a:srgbClr val="1B254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828800" y="248716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独立完成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692640" y="24688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474720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而这位教师的备课底稿、课堂反馈、论文初稿、评优材料全由模型生成。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411480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表格没有撒谎的余地，因为它只有这一个字段；</a:t>
            </a:r>
            <a:endParaRPr lang="en-US" sz="19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教师也没有撒谎的意图，因为在他看来，工具完成的工作当然还算独立完成。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5394960"/>
            <a:ext cx="9235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赋能由此不作用于人，而作用于那张必须继续填写的掩蔽单 —— 格式表演。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一把可在一间教室里当天执行的尺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1945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删掉人工智能，按原顺序重做一遍。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280160" y="3108960"/>
            <a:ext cx="4480560" cy="1828800"/>
          </a:xfrm>
          <a:prstGeom prst="roundRect">
            <a:avLst>
              <a:gd name="adj" fmla="val 4000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54480" y="3337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＝ 0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38862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流程照样走完（哪怕慢十倍）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因果依赖，不是构成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0" y="3108960"/>
            <a:ext cx="4480560" cy="1828800"/>
          </a:xfrm>
          <a:prstGeom prst="roundRect">
            <a:avLst>
              <a:gd name="adj" fmla="val 4000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3337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＝ 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38862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必要节点不再存在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（不是变慢、变难）→ 构成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若只能证明「删掉会变慢」，本书证的就只是耦合，不是构成。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一条必须先记住的事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377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Rx 是分类量，不是评价量。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97280" y="3383280"/>
            <a:ext cx="4663440" cy="1920240"/>
          </a:xfrm>
          <a:prstGeom prst="roundRect">
            <a:avLst>
              <a:gd name="adj" fmla="val 3810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71600" y="36118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＝ 0 不是失败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41148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小学生保住造选项 · 护理生在后果之下拒绝签字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都是 0，而价值最高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0" y="3383280"/>
            <a:ext cx="4663440" cy="1920240"/>
          </a:xfrm>
          <a:prstGeom prst="roundRect">
            <a:avLst>
              <a:gd name="adj" fmla="val 3810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36118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72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＝ 1 不是成功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41148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被模型托底、人端一次也没顶回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正是 1，而人端空签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6692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若把 Rx 读成好坏，全书的落地建议会被执行反。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四把尺，串联不是并联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2212848"/>
            <a:ext cx="164592" cy="164592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234440" y="210312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回退失效 Rx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114800" y="21488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主判据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577840" y="2130552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删掉模型，必要节点还在吗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3200400"/>
            <a:ext cx="164592" cy="164592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34440" y="309067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替不掉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114800" y="313639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贴身检验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577840" y="3118104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把那一笔顶回灌回另一个模型实例，下一步生成变不变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22960" y="4187952"/>
            <a:ext cx="164592" cy="164592"/>
          </a:xfrm>
          <a:prstGeom prst="ellipse">
            <a:avLst/>
          </a:prstGeom>
          <a:solidFill>
            <a:srgbClr val="F472B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234440" y="4078224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签名断裂率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114800" y="412394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辅判据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577840" y="4105656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专抓文风沾染，单用会把沾染误判为新主体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2960" y="5175504"/>
            <a:ext cx="164592" cy="164592"/>
          </a:xfrm>
          <a:prstGeom prst="ellipse">
            <a:avLst/>
          </a:prstGeom>
          <a:solidFill>
            <a:srgbClr val="0B6E7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34440" y="506577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制度一改谁能交账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0" y="5111496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前瞻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5093208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改栏那天，谁能立刻交出完整来源声明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58521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任一步判据失效，全序列失效 —— 这与常见的多指标复合评价相反。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判决的三段结构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228600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1B3050"/>
          </a:solidFill>
          <a:ln w="12700">
            <a:solidFill>
              <a:srgbClr val="1B305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51560" y="25146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造选项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306324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在候选出现之前，自己写出不在场的可能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4114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无法被供给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34840" y="228600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121B33"/>
          </a:solidFill>
          <a:ln w="12700">
            <a:solidFill>
              <a:srgbClr val="121B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63440" y="25146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比较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306324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在多个候选之间权衡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4114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可以被供给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228600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121B33"/>
          </a:solidFill>
          <a:ln w="12700">
            <a:solidFill>
              <a:srgbClr val="121B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75320" y="25146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承担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8275320" y="306324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让这次选择改变后续，并负责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41148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可以被豁免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唯有造选项无法被供给 —— 因为它的产物恰恰是「还没有人提出的那一个」。</a:t>
            </a:r>
            <a:endParaRPr lang="en-US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半判决：最危险的一格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77240" y="2103120"/>
            <a:ext cx="10607040" cy="1051560"/>
          </a:xfrm>
          <a:prstGeom prst="roundRect">
            <a:avLst>
              <a:gd name="adj" fmla="val 6957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51560" y="22402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场景三　无判决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3566160" y="2267712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接受首个输出并提交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955280" y="226771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容易被发现，也容易被禁止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" y="3337560"/>
            <a:ext cx="10607040" cy="1051560"/>
          </a:xfrm>
          <a:prstGeom prst="roundRect">
            <a:avLst>
              <a:gd name="adj" fmla="val 6957"/>
            </a:avLst>
          </a:prstGeom>
          <a:solidFill>
            <a:srgbClr val="FDF0F3"/>
          </a:solidFill>
          <a:ln w="12700">
            <a:solidFill>
              <a:srgbClr val="FDF0F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34747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场景二　半判决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3502152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模型给五个，挑一个、改一改、留理由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350215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不被任何现有检测发现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572000"/>
            <a:ext cx="10607040" cy="1051560"/>
          </a:xfrm>
          <a:prstGeom prst="roundRect">
            <a:avLst>
              <a:gd name="adj" fmla="val 6957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4709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场景一　全判决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4736592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先写三个方案，再用模型找反例，亲自否掉一个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473659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三段俱全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62356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教育制度目前的全部注意力在场景三上，而危害在场景二 ——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因为它的产物正是我们一直鼓励的样子：有选择、有修改、有理由、有痕迹。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教育的新使命：三阶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2194560"/>
            <a:ext cx="1463040" cy="868680"/>
          </a:xfrm>
          <a:prstGeom prst="roundRect">
            <a:avLst>
              <a:gd name="adj" fmla="val 6316"/>
            </a:avLst>
          </a:prstGeom>
          <a:solidFill>
            <a:srgbClr val="121B33"/>
          </a:solidFill>
          <a:ln w="12700">
            <a:solidFill>
              <a:srgbClr val="8095B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2450592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26771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提效旧主体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269748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正确、必要、且已基本完成 —— 因此不再构成使命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3474720"/>
            <a:ext cx="1463040" cy="868680"/>
          </a:xfrm>
          <a:prstGeom prst="roundRect">
            <a:avLst>
              <a:gd name="adj" fmla="val 6316"/>
            </a:avLst>
          </a:prstGeom>
          <a:solidFill>
            <a:srgbClr val="121B33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730752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354787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建造复合主体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2560320" y="397764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删掉模型即不成立的那一套结构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22960" y="4754880"/>
            <a:ext cx="1463040" cy="868680"/>
          </a:xfrm>
          <a:prstGeom prst="roundRect">
            <a:avLst>
              <a:gd name="adj" fmla="val 6316"/>
            </a:avLst>
          </a:prstGeom>
          <a:solidFill>
            <a:srgbClr val="3A2E12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5010912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第三阶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560320" y="482803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让复合主体可以被撤走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2560320" y="525780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从 0 升到 1，再落回 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59436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留下的不是产出质量，是同一套顺序：先自己想 → 再找反例 → 再亲手否掉一个 → 再让这次否决改变下一步。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落地四层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77240" y="2103120"/>
            <a:ext cx="457200" cy="457200"/>
          </a:xfrm>
          <a:prstGeom prst="ellipse">
            <a:avLst/>
          </a:prstGeom>
          <a:solidFill>
            <a:srgbClr val="E3EEF2"/>
          </a:solidFill>
          <a:ln w="12700">
            <a:solidFill>
              <a:srgbClr val="0B6E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217627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课程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20574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把「没有候选的那一段」重新造出来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248716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任务前十分钟：不许用任何候选来源，先自己写三个互异且可执行的方案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" y="3154680"/>
            <a:ext cx="457200" cy="457200"/>
          </a:xfrm>
          <a:prstGeom prst="ellipse">
            <a:avLst/>
          </a:prstGeom>
          <a:solidFill>
            <a:srgbClr val="E3EEF2"/>
          </a:solidFill>
          <a:ln w="12700">
            <a:solidFill>
              <a:srgbClr val="0B6E7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322783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463040" y="31089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计分对象从成品改为判决链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53872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缺「本人的改写或拒绝及理由」者，判为流程不完整，不进入评价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E3EEF2"/>
          </a:solidFill>
          <a:ln w="12700">
            <a:solidFill>
              <a:srgbClr val="0B6E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2793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41605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从讲授者改为对手与验收者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59028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当着学生的面顶回；验收判决链 —— 两件都不能由模型代做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77240" y="5257800"/>
            <a:ext cx="457200" cy="457200"/>
          </a:xfrm>
          <a:prstGeom prst="ellipse">
            <a:avLst/>
          </a:prstGeom>
          <a:solidFill>
            <a:srgbClr val="E3EEF2"/>
          </a:solidFill>
          <a:ln w="12700">
            <a:solidFill>
              <a:srgbClr val="0B6E7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533095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制度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52120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从账本改起，不从考题改起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56418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考题换了而账本不换，新题会被翻译成新的代理路径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8978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最小动作，明天第一节课即可执行：计分之作须附本人签发栏；无此笔，不计分。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五个学段，各守一件事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31520" y="2377440"/>
            <a:ext cx="2048256" cy="2194560"/>
          </a:xfrm>
          <a:prstGeom prst="roundRect">
            <a:avLst>
              <a:gd name="adj" fmla="val 3571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2560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小学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5661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把空白保护下来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962656" y="2377440"/>
            <a:ext cx="2048256" cy="2194560"/>
          </a:xfrm>
          <a:prstGeom prst="roundRect">
            <a:avLst>
              <a:gd name="adj" fmla="val 3571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145536" y="2560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145536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初中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3145536" y="35661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第一次教顶回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193792" y="2377440"/>
            <a:ext cx="2048256" cy="2194560"/>
          </a:xfrm>
          <a:prstGeom prst="roundRect">
            <a:avLst>
              <a:gd name="adj" fmla="val 3571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76672" y="2560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5376672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高中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376672" y="35661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判决链进入计分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424928" y="2377440"/>
            <a:ext cx="2048256" cy="2194560"/>
          </a:xfrm>
          <a:prstGeom prst="roundRect">
            <a:avLst>
              <a:gd name="adj" fmla="val 3571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607808" y="2560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7607808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大学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7607808" y="35661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答辩只问退单深度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656064" y="2377440"/>
            <a:ext cx="2048256" cy="2194560"/>
          </a:xfrm>
          <a:prstGeom prst="roundRect">
            <a:avLst>
              <a:gd name="adj" fmla="val 3571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38944" y="2560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9838944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研究生与职教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838944" y="3566160"/>
            <a:ext cx="1691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在后果之下顶回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50292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候选在小学不是参照，是范本 —— 这是本书主张小学阶段最严限制的唯一理由。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复合教席：四件过尺，一件降级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2011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否决账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203911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传的不再是教案这个成品，是判断的轨迹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2788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双写节拍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281635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模型出 → 教师顶 → 模型重写 → 教师签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611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35661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替不掉的那一笔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359359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机器换不掉的改判，唯一能当场验的一栏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389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43434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同题顶回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437083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同校同科同年级：第一次能低成本造出「同分同场」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166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5120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当众示范判断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514807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旧年代天天发生 —— 是旧主体的好，不是新主体的构成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89788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教师端的复合主体比学生端薄 —— 本书暂时给不出理由。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一个可能的方向：学生的判断在被评价，教师的判断不被任何人评价。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七件不该做的事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它们都很容易做、都能立刻产出好看的数字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14884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2148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把顶回率、判决链完整度做成排名或面板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71576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27157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把签发栏填写率纳入教师考核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8269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328269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把判决链读数用于分班、分层或任何分拣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84962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3849624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采集击键、时长、注意力等过程监控数据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416552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441655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在无第三方复核能力时采集任何比率型读数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498348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49834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把无候选时段的产物单独计分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555040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72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555040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72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只改表头而不迫使顶回入课 —— 完形尸格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68680" y="621792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最后一件最危险 —— 因为它看起来最像成功。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三条停止条件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任一出现即暂停，而不是加大力度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77240" y="2286000"/>
            <a:ext cx="10607040" cy="1005840"/>
          </a:xfrm>
          <a:prstGeom prst="roundRect">
            <a:avLst>
              <a:gd name="adj" fmla="val 7273"/>
            </a:avLst>
          </a:prstGeom>
          <a:solidFill>
            <a:srgbClr val="FDF0F3"/>
          </a:solidFill>
          <a:ln w="12700">
            <a:solidFill>
              <a:srgbClr val="FDF0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2542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9C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24231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出现排名或面板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283464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顶回率、完整度的任何形式的排名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7240" y="3474720"/>
            <a:ext cx="10607040" cy="1005840"/>
          </a:xfrm>
          <a:prstGeom prst="roundRect">
            <a:avLst>
              <a:gd name="adj" fmla="val 7273"/>
            </a:avLst>
          </a:prstGeom>
          <a:solidFill>
            <a:srgbClr val="FDF0F3"/>
          </a:solidFill>
          <a:ln w="12700">
            <a:solidFill>
              <a:srgbClr val="FDF0F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51560" y="3730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9C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361188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填写率近百分之百而内容雷同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737360" y="402336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表演化的确诊指标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7240" y="4663440"/>
            <a:ext cx="10607040" cy="1005840"/>
          </a:xfrm>
          <a:prstGeom prst="roundRect">
            <a:avLst>
              <a:gd name="adj" fmla="val 7273"/>
            </a:avLst>
          </a:prstGeom>
          <a:solidFill>
            <a:srgbClr val="FDF0F3"/>
          </a:solidFill>
          <a:ln w="12700">
            <a:solidFill>
              <a:srgbClr val="FDF0F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51560" y="49194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9C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48006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教师顶回层两年内整体下沉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37360" y="52120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代价落在教师身上而没有产出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9436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把停止条件写进方案本身，是本书能提供的唯一防线。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按条件分三级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一所学校若只能做 A 级，已经做对了大部分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2286000"/>
            <a:ext cx="914400" cy="868680"/>
          </a:xfrm>
          <a:prstGeom prst="roundRect">
            <a:avLst>
              <a:gd name="adj" fmla="val 6316"/>
            </a:avLst>
          </a:prstGeom>
          <a:solidFill>
            <a:srgbClr val="121B33"/>
          </a:solidFill>
          <a:ln w="19050">
            <a:solidFill>
              <a:srgbClr val="FBBF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48716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23591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无条件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761488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无候选时段 · 口头顶回 · 家长三问答法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3474720"/>
            <a:ext cx="914400" cy="868680"/>
          </a:xfrm>
          <a:prstGeom prst="roundRect">
            <a:avLst>
              <a:gd name="adj" fmla="val 6316"/>
            </a:avLst>
          </a:prstGeom>
          <a:solidFill>
            <a:srgbClr val="121B33"/>
          </a:solidFill>
          <a:ln w="19050">
            <a:solidFill>
              <a:srgbClr val="22D3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67588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354787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需组织条件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50208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判决链计分 · 教研组同题顶回 · 第三方复核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4663440"/>
            <a:ext cx="914400" cy="868680"/>
          </a:xfrm>
          <a:prstGeom prst="roundRect">
            <a:avLst>
              <a:gd name="adj" fmla="val 6316"/>
            </a:avLst>
          </a:prstGeom>
          <a:solidFill>
            <a:srgbClr val="121B33"/>
          </a:solidFill>
          <a:ln w="19050">
            <a:solidFill>
              <a:srgbClr val="F472B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86460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72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7365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需系统条件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5138928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漂移追踪 · C 替不掉检验 · 可外部调阅的记录格式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58064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级与 C 级的价值主要在于产出可被检验的记录 ——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本书的许多方案，首先是为了让本书可以被推翻，其次才是为了教育。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本书最可能错在哪里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1945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第四层：判断「这道题该不该这么问」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9260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守得住，不是因为 AI 判不了，</a:t>
            </a:r>
            <a:endParaRPr lang="en-US" sz="19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而是因为判一道题该不该问的资格来自要为答案负责。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0233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9C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分点的下限不是能力边界，是后果链的终点。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937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这句话把本书的命运交给了一个法律问题，而不是技术问题：</a:t>
            </a:r>
            <a:endParaRPr lang="en-US" sz="15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A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只要后果的终点还是人，就有着陆面；若某个法域接受了「不落在任何人身上的处罚」，本书退场。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本书自己写明的四件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68680" y="2276856"/>
            <a:ext cx="146304" cy="146304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280160" y="2148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全书没有一条读数在真实班级跑过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58775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十二个案例是构造的；历史六站是对通行叙述的重读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68680" y="3300984"/>
            <a:ext cx="146304" cy="14630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80160" y="31729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承重判断被著者自己推翻八次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36118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八处原样保留在正文，包括整章作废的那一章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68680" y="4325112"/>
            <a:ext cx="146304" cy="146304"/>
          </a:xfrm>
          <a:prstGeom prst="ellipse">
            <a:avLst/>
          </a:prstGeom>
          <a:solidFill>
            <a:srgbClr val="F472B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80160" y="419709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五条产线共用同一位作者与同一批占位者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463600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它们的一致不构成多次独立验证；两次共同失明写在附录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68680" y="5349240"/>
            <a:ext cx="146304" cy="146304"/>
          </a:xfrm>
          <a:prstGeom prst="ellipse">
            <a:avLst/>
          </a:prstGeom>
          <a:solidFill>
            <a:srgbClr val="E06B6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80160" y="5221224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受益者很可能是本来就会造选项的学生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566013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若实测确认，本书的方案在教育公平上是倒退的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617220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判据正确与方案有害，可以并存。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最怕的不是被证伪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28600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9C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是被采纳一半。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2377440" y="3383280"/>
            <a:ext cx="7406640" cy="566928"/>
          </a:xfrm>
          <a:prstGeom prst="roundRect">
            <a:avLst>
              <a:gd name="adj" fmla="val 12903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697480" y="3493008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加了签发栏，而不改判读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377440" y="4069080"/>
            <a:ext cx="7406640" cy="566928"/>
          </a:xfrm>
          <a:prstGeom prst="roundRect">
            <a:avLst>
              <a:gd name="adj" fmla="val 12903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697480" y="4178808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采集了顶回率，而无第三方复核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2377440" y="4754880"/>
            <a:ext cx="7406640" cy="566928"/>
          </a:xfrm>
          <a:prstGeom prst="roundRect">
            <a:avLst>
              <a:gd name="adj" fmla="val 12903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4864608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做了无候选时段，却把它计分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5321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三者中任何一个单独执行，都会产生比不做更坏的结果 —— 并且以本书的名义。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6E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若只能做一件事：做无候选时段，且不计分。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今晚带走三件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2286000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97280" y="25146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404872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做一次无候选时段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816352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十分钟，不计分。这是本书唯一无条件的建议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3520440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97280" y="37490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D3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3639312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对任何冠以 AI 之名的方案做删词测试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4050792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把「AI」删掉，指令与结构还完整吗？完整者是补强机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4754880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121B33"/>
          </a:solidFill>
          <a:ln w="12700">
            <a:solidFill>
              <a:srgbClr val="1E2A4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97280" y="49834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72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4873752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若你手里有一份真实记录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5285232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它的证明强度高于本书的十九章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943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其实只是一件小事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3108960" y="2148840"/>
            <a:ext cx="5943600" cy="868680"/>
          </a:xfrm>
          <a:prstGeom prst="roundRect">
            <a:avLst>
              <a:gd name="adj" fmla="val 8421"/>
            </a:avLst>
          </a:prstGeom>
          <a:solidFill>
            <a:srgbClr val="F2F5FA"/>
          </a:solidFill>
          <a:ln w="12700">
            <a:solidFill>
              <a:srgbClr val="F2F5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429000" y="23774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独立完成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806440" y="3200400"/>
            <a:ext cx="457200" cy="502920"/>
          </a:xfrm>
          <a:prstGeom prst="downArrow">
            <a:avLst/>
          </a:prstGeom>
          <a:solidFill>
            <a:srgbClr val="9C1F2E"/>
          </a:solidFill>
          <a:ln/>
        </p:spPr>
      </p:sp>
      <p:sp>
        <p:nvSpPr>
          <p:cNvPr id="6" name="Shape 4"/>
          <p:cNvSpPr/>
          <p:nvPr/>
        </p:nvSpPr>
        <p:spPr>
          <a:xfrm>
            <a:off x="3108960" y="3886200"/>
            <a:ext cx="5943600" cy="868680"/>
          </a:xfrm>
          <a:prstGeom prst="roundRect">
            <a:avLst>
              <a:gd name="adj" fmla="val 8421"/>
            </a:avLst>
          </a:prstGeom>
          <a:solidFill>
            <a:srgbClr val="E3EEF2"/>
          </a:solidFill>
          <a:ln w="19050">
            <a:solidFill>
              <a:srgbClr val="0B6E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41148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1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谁做的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080760" y="3977640"/>
            <a:ext cx="18288" cy="685800"/>
          </a:xfrm>
          <a:prstGeom prst="rect">
            <a:avLst/>
          </a:prstGeom>
          <a:solidFill>
            <a:srgbClr val="0B6E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0" y="41148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C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谁判的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1206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改了这一栏，其余的事会被它逼着改；</a:t>
            </a:r>
            <a:endParaRPr lang="en-US" sz="2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A10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不改这一栏，其余的事都是在空中修房子。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0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A8B2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1097280"/>
            <a:ext cx="5852160" cy="5852160"/>
          </a:xfrm>
          <a:prstGeom prst="ellipse">
            <a:avLst/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22960" y="22860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2F6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3832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《AI 时代教育新使命》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0690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德麦国际专著第 112 号　·　ISBN 979-8-90690-099-9　·　242 页</a:t>
            </a:r>
            <a:endParaRPr lang="en-US" sz="15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8095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 PDF：sdeuniverses.com/books/m/112/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54864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BBF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问：你手里那张表，有几栏？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2026-09-14T08:36:19Z</dcterms:created>
  <dcterms:modified xsi:type="dcterms:W3CDTF">2026-09-14T08:36:19Z</dcterms:modified>
</cp:coreProperties>
</file>