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slideMasters/slideMaster45.xml" ContentType="application/vnd.openxmlformats-officedocument.presentationml.slideMaster+xml"/>
  <Override PartName="/ppt/slides/slide45.xml" ContentType="application/vnd.openxmlformats-officedocument.presentationml.slide+xml"/>
  <Override PartName="/ppt/slideMasters/slideMaster46.xml" ContentType="application/vnd.openxmlformats-officedocument.presentationml.slideMaster+xml"/>
  <Override PartName="/ppt/slides/slide46.xml" ContentType="application/vnd.openxmlformats-officedocument.presentationml.slide+xml"/>
  <Override PartName="/ppt/slideMasters/slideMaster47.xml" ContentType="application/vnd.openxmlformats-officedocument.presentationml.slideMaster+xml"/>
  <Override PartName="/ppt/slides/slide47.xml" ContentType="application/vnd.openxmlformats-officedocument.presentationml.slide+xml"/>
  <Override PartName="/ppt/slideMasters/slideMaster48.xml" ContentType="application/vnd.openxmlformats-officedocument.presentationml.slideMaster+xml"/>
  <Override PartName="/ppt/slides/slide48.xml" ContentType="application/vnd.openxmlformats-officedocument.presentationml.slide+xml"/>
  <Override PartName="/ppt/slideMasters/slideMaster49.xml" ContentType="application/vnd.openxmlformats-officedocument.presentationml.slideMaster+xml"/>
  <Override PartName="/ppt/slides/slide49.xml" ContentType="application/vnd.openxmlformats-officedocument.presentationml.slide+xml"/>
  <Override PartName="/ppt/slideMasters/slideMaster50.xml" ContentType="application/vnd.openxmlformats-officedocument.presentationml.slideMaster+xml"/>
  <Override PartName="/ppt/slides/slide50.xml" ContentType="application/vnd.openxmlformats-officedocument.presentationml.slide+xml"/>
  <Override PartName="/ppt/slideMasters/slideMaster51.xml" ContentType="application/vnd.openxmlformats-officedocument.presentationml.slideMaster+xml"/>
  <Override PartName="/ppt/slides/slide51.xml" ContentType="application/vnd.openxmlformats-officedocument.presentationml.slide+xml"/>
  <Override PartName="/ppt/slideMasters/slideMaster52.xml" ContentType="application/vnd.openxmlformats-officedocument.presentationml.slideMaster+xml"/>
  <Override PartName="/ppt/slides/slide52.xml" ContentType="application/vnd.openxmlformats-officedocument.presentationml.slide+xml"/>
  <Override PartName="/ppt/slideMasters/slideMaster53.xml" ContentType="application/vnd.openxmlformats-officedocument.presentationml.slideMaster+xml"/>
  <Override PartName="/ppt/slides/slide53.xml" ContentType="application/vnd.openxmlformats-officedocument.presentationml.slide+xml"/>
  <Override PartName="/ppt/slideMasters/slideMaster54.xml" ContentType="application/vnd.openxmlformats-officedocument.presentationml.slideMaster+xml"/>
  <Override PartName="/ppt/slides/slide54.xml" ContentType="application/vnd.openxmlformats-officedocument.presentationml.slide+xml"/>
  <Override PartName="/ppt/slideMasters/slideMaster55.xml" ContentType="application/vnd.openxmlformats-officedocument.presentationml.slideMaster+xml"/>
  <Override PartName="/ppt/slides/slide55.xml" ContentType="application/vnd.openxmlformats-officedocument.presentationml.slide+xml"/>
  <Override PartName="/ppt/slideMasters/slideMaster56.xml" ContentType="application/vnd.openxmlformats-officedocument.presentationml.slideMaster+xml"/>
  <Override PartName="/ppt/slides/slide56.xml" ContentType="application/vnd.openxmlformats-officedocument.presentationml.slide+xml"/>
  <Override PartName="/ppt/slideMasters/slideMaster57.xml" ContentType="application/vnd.openxmlformats-officedocument.presentationml.slideMaster+xml"/>
  <Override PartName="/ppt/slides/slide57.xml" ContentType="application/vnd.openxmlformats-officedocument.presentationml.slide+xml"/>
  <Override PartName="/ppt/slideMasters/slideMaster58.xml" ContentType="application/vnd.openxmlformats-officedocument.presentationml.slideMaster+xml"/>
  <Override PartName="/ppt/slides/slide58.xml" ContentType="application/vnd.openxmlformats-officedocument.presentationml.slide+xml"/>
  <Override PartName="/ppt/slideMasters/slideMaster59.xml" ContentType="application/vnd.openxmlformats-officedocument.presentationml.slideMaster+xml"/>
  <Override PartName="/ppt/slides/slide59.xml" ContentType="application/vnd.openxmlformats-officedocument.presentationml.slide+xml"/>
  <Override PartName="/ppt/slideMasters/slideMaster60.xml" ContentType="application/vnd.openxmlformats-officedocument.presentationml.slideMaster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notesMasterIdLst>
    <p:notesMasterId r:id="rId6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notesMaster" Target="notesMasters/notesMaster1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4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4.xml"/>
		</Relationships>
</file>

<file path=ppt/notesSlides/_rels/notesSlide4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5.xml"/>
		</Relationships>
</file>

<file path=ppt/notesSlides/_rels/notesSlide4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6.xml"/>
		</Relationships>
</file>

<file path=ppt/notesSlides/_rels/notesSlide4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7.xml"/>
		</Relationships>
</file>

<file path=ppt/notesSlides/_rels/notesSlide4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8.xml"/>
		</Relationships>
</file>

<file path=ppt/notesSlides/_rels/notesSlide4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9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5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0.xml"/>
		</Relationships>
</file>

<file path=ppt/notesSlides/_rels/notesSlide5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1.xml"/>
		</Relationships>
</file>

<file path=ppt/notesSlides/_rels/notesSlide5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2.xml"/>
		</Relationships>
</file>

<file path=ppt/notesSlides/_rels/notesSlide5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3.xml"/>
		</Relationships>
</file>

<file path=ppt/notesSlides/_rels/notesSlide5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4.xml"/>
		</Relationships>
</file>

<file path=ppt/notesSlides/_rels/notesSlide5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5.xml"/>
		</Relationships>
</file>

<file path=ppt/notesSlides/_rels/notesSlide5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6.xml"/>
		</Relationships>
</file>

<file path=ppt/notesSlides/_rels/notesSlide5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7.xml"/>
		</Relationships>
</file>

<file path=ppt/notesSlides/_rels/notesSlide5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8.xml"/>
		</Relationships>
</file>

<file path=ppt/notesSlides/_rels/notesSlide5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9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6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0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image" Target="../media/image-2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image" Target="../media/image-26-2.png"/><Relationship Id="rId3" Type="http://schemas.openxmlformats.org/officeDocument/2006/relationships/image" Target="../media/image-2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image" Target="../media/image-2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9-1.png"/><Relationship Id="rId2" Type="http://schemas.openxmlformats.org/officeDocument/2006/relationships/image" Target="../media/image-2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7-1.png"/><Relationship Id="rId2" Type="http://schemas.openxmlformats.org/officeDocument/2006/relationships/image" Target="../media/image-37-2.png"/><Relationship Id="rId3" Type="http://schemas.openxmlformats.org/officeDocument/2006/relationships/image" Target="../media/image-3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1-1.png"/><Relationship Id="rId2" Type="http://schemas.openxmlformats.org/officeDocument/2006/relationships/image" Target="../media/image-41-2.png"/><Relationship Id="rId3" Type="http://schemas.openxmlformats.org/officeDocument/2006/relationships/image" Target="../media/image-41-3.png"/><Relationship Id="rId4" Type="http://schemas.openxmlformats.org/officeDocument/2006/relationships/image" Target="../media/image-41-4.png"/><Relationship Id="rId5" Type="http://schemas.openxmlformats.org/officeDocument/2006/relationships/image" Target="../media/image-41-5.png"/><Relationship Id="rId6" Type="http://schemas.openxmlformats.org/officeDocument/2006/relationships/image" Target="../media/image-41-6.png"/><Relationship Id="rId7" Type="http://schemas.openxmlformats.org/officeDocument/2006/relationships/image" Target="../media/image-4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4-1.png"/><Relationship Id="rId2" Type="http://schemas.openxmlformats.org/officeDocument/2006/relationships/image" Target="../media/image-4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5-1.png"/><Relationship Id="rId2" Type="http://schemas.openxmlformats.org/officeDocument/2006/relationships/image" Target="../media/image-4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8-1.png"/><Relationship Id="rId2" Type="http://schemas.openxmlformats.org/officeDocument/2006/relationships/image" Target="../media/image-4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1-1.png"/><Relationship Id="rId2" Type="http://schemas.openxmlformats.org/officeDocument/2006/relationships/image" Target="../media/image-51-2.png"/><Relationship Id="rId3" Type="http://schemas.openxmlformats.org/officeDocument/2006/relationships/image" Target="../media/image-5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3-1.png"/><Relationship Id="rId2" Type="http://schemas.openxmlformats.org/officeDocument/2006/relationships/image" Target="../media/image-53-2.png"/><Relationship Id="rId3" Type="http://schemas.openxmlformats.org/officeDocument/2006/relationships/image" Target="../media/image-53-3.png"/><Relationship Id="rId4" Type="http://schemas.openxmlformats.org/officeDocument/2006/relationships/image" Target="../media/image-5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4-1.png"/><Relationship Id="rId2" Type="http://schemas.openxmlformats.org/officeDocument/2006/relationships/image" Target="../media/image-54-2.png"/><Relationship Id="rId3" Type="http://schemas.openxmlformats.org/officeDocument/2006/relationships/image" Target="../media/image-5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6-1.png"/><Relationship Id="rId2" Type="http://schemas.openxmlformats.org/officeDocument/2006/relationships/image" Target="../media/image-5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8-1.png"/><Relationship Id="rId2" Type="http://schemas.openxmlformats.org/officeDocument/2006/relationships/image" Target="../media/image-58-2.png"/><Relationship Id="rId3" Type="http://schemas.openxmlformats.org/officeDocument/2006/relationships/image" Target="../media/image-5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9-1.png"/><Relationship Id="rId2" Type="http://schemas.openxmlformats.org/officeDocument/2006/relationships/image" Target="../media/image-59-2.png"/><Relationship Id="rId3" Type="http://schemas.openxmlformats.org/officeDocument/2006/relationships/image" Target="../media/image-5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13258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专著讲解 · 王德生《SDE 智能体导论》· 扩充版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86384" y="20116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为何 SDE 智能体是</a:t>
            </a:r>
            <a:endParaRPr lang="en-US" sz="5000" dirty="0"/>
          </a:p>
        </p:txBody>
      </p:sp>
      <p:sp>
        <p:nvSpPr>
          <p:cNvPr id="12" name="Text 10"/>
          <p:cNvSpPr/>
          <p:nvPr/>
        </p:nvSpPr>
        <p:spPr>
          <a:xfrm>
            <a:off x="786384" y="2907792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AI 的</a:t>
            </a:r>
            <a:pPr indent="0" marL="0">
              <a:buNone/>
            </a:pPr>
            <a:r>
              <a:rPr lang="en-US" sz="5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第二次革命</a:t>
            </a:r>
            <a:endParaRPr lang="en-US" sz="5000" dirty="0"/>
          </a:p>
        </p:txBody>
      </p:sp>
      <p:sp>
        <p:nvSpPr>
          <p:cNvPr id="13" name="Text 11"/>
          <p:cNvSpPr/>
          <p:nvPr/>
        </p:nvSpPr>
        <p:spPr>
          <a:xfrm>
            <a:off x="822960" y="4160520"/>
            <a:ext cx="10424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从语言模型到发生世界模型 —— 兼论 Sora · Genie · Cosmos · V-JEPA · World Labs 等世界大模型与 SDE 智能体的根本分野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68680" y="5120640"/>
            <a:ext cx="2926080" cy="0"/>
          </a:xfrm>
          <a:prstGeom prst="line">
            <a:avLst/>
          </a:prstGeom>
          <a:noFill/>
          <a:ln w="19050">
            <a:solidFill>
              <a:srgbClr val="2632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8932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德麦国际 · 新加坡 · Demai International ·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10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第一编的收顶 · 核心反题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统一世界模型：伪装成路线图的本体论错误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一条看似自然的推理链，伪装成技术路线图，躲过了一个更根本的追问 —— 世界模型究竟是什么？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423160"/>
            <a:ext cx="10561320" cy="1325880"/>
          </a:xfrm>
          <a:prstGeom prst="roundRect">
            <a:avLst>
              <a:gd name="adj" fmla="val 6207"/>
            </a:avLst>
          </a:prstGeom>
          <a:solidFill>
            <a:srgbClr val="EEF1F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88720" y="2651760"/>
            <a:ext cx="9875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450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LLM 解决了语言问题  →  下一步应解决世界问题  →  只要数据够多、算力够强、参数够大，统一世界大模型迟早被训练出来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822960" y="4023360"/>
            <a:ext cx="10561320" cy="1920240"/>
          </a:xfrm>
          <a:prstGeom prst="roundRect">
            <a:avLst>
              <a:gd name="adj" fmla="val 4286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0" descr="icons/key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4526280"/>
            <a:ext cx="502920" cy="50292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2011680" y="4297680"/>
            <a:ext cx="8686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本书的判断</a:t>
            </a:r>
            <a:endParaRPr lang="en-US" sz="1700" dirty="0"/>
          </a:p>
        </p:txBody>
      </p:sp>
      <p:sp>
        <p:nvSpPr>
          <p:cNvPr id="15" name="Text 12"/>
          <p:cNvSpPr/>
          <p:nvPr/>
        </p:nvSpPr>
        <p:spPr>
          <a:xfrm>
            <a:off x="2011680" y="4709160"/>
            <a:ext cx="91440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LLM 不可能自动形成一个统一的世界模型 —— 不是因为数据、算力或参数不足，而是因为「统一世界模型」这个假设本身有本体论问题。它很可能只是一个技术概念，而不是一个站得住的本体论概念：它不是一座很高很难爬的山，而是一个方向上的虚构。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11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统一不可能的核心理由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世界模型的主体性：同一对象，多个世界模型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面对同一家企业 —— 同一个对象、同一套现实约束 —— 五种主体却拥有完全不同的世界模型。因为目标、责任、资源、价值、风险、历史各不相同。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697480"/>
            <a:ext cx="199339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517904" y="2990088"/>
            <a:ext cx="603504" cy="60350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2" name="Image 0" descr="icons/use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4208" y="3136392"/>
            <a:ext cx="310896" cy="310896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22960" y="3721608"/>
            <a:ext cx="19933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董事长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2999232" y="2697480"/>
            <a:ext cx="199339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694176" y="2990088"/>
            <a:ext cx="603504" cy="60350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6" name="Image 1" descr="icons/gear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80" y="3136392"/>
            <a:ext cx="310896" cy="310896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999232" y="3721608"/>
            <a:ext cx="19933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工程师</a:t>
            </a:r>
            <a:endParaRPr lang="en-US" sz="1600" dirty="0"/>
          </a:p>
        </p:txBody>
      </p:sp>
      <p:sp>
        <p:nvSpPr>
          <p:cNvPr id="18" name="Shape 14"/>
          <p:cNvSpPr/>
          <p:nvPr/>
        </p:nvSpPr>
        <p:spPr>
          <a:xfrm>
            <a:off x="5175504" y="2697480"/>
            <a:ext cx="199339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870448" y="2990088"/>
            <a:ext cx="603504" cy="60350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20" name="Image 2" descr="icons/search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752" y="3136392"/>
            <a:ext cx="310896" cy="310896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175504" y="3721608"/>
            <a:ext cx="19933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投资人</a:t>
            </a:r>
            <a:endParaRPr lang="en-US" sz="1600" dirty="0"/>
          </a:p>
        </p:txBody>
      </p:sp>
      <p:sp>
        <p:nvSpPr>
          <p:cNvPr id="22" name="Shape 17"/>
          <p:cNvSpPr/>
          <p:nvPr/>
        </p:nvSpPr>
        <p:spPr>
          <a:xfrm>
            <a:off x="7351776" y="2697480"/>
            <a:ext cx="199339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8046720" y="2990088"/>
            <a:ext cx="603504" cy="60350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24" name="Image 3" descr="icons/user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3024" y="3136392"/>
            <a:ext cx="310896" cy="310896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351776" y="3721608"/>
            <a:ext cx="19933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客户</a:t>
            </a:r>
            <a:endParaRPr lang="en-US" sz="1600" dirty="0"/>
          </a:p>
        </p:txBody>
      </p:sp>
      <p:sp>
        <p:nvSpPr>
          <p:cNvPr id="26" name="Shape 20"/>
          <p:cNvSpPr/>
          <p:nvPr/>
        </p:nvSpPr>
        <p:spPr>
          <a:xfrm>
            <a:off x="9528048" y="2697480"/>
            <a:ext cx="1993392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10222992" y="2990088"/>
            <a:ext cx="603504" cy="60350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28" name="Image 4" descr="icons/bolt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9296" y="3136392"/>
            <a:ext cx="310896" cy="310896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9528048" y="3721608"/>
            <a:ext cx="19933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竞争者</a:t>
            </a:r>
            <a:endParaRPr lang="en-US" sz="1600" dirty="0"/>
          </a:p>
        </p:txBody>
      </p:sp>
      <p:sp>
        <p:nvSpPr>
          <p:cNvPr id="30" name="Text 23"/>
          <p:cNvSpPr/>
          <p:nvPr/>
        </p:nvSpPr>
        <p:spPr>
          <a:xfrm>
            <a:off x="822960" y="4526280"/>
            <a:ext cx="10561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各自的自我世界（目标 / 价值 / 处境）不同  ⟶  在同一对象上，各自的 S 不同、D 不同、E 不同</a:t>
            </a:r>
            <a:endParaRPr lang="en-US" sz="1350" dirty="0"/>
          </a:p>
        </p:txBody>
      </p:sp>
      <p:sp>
        <p:nvSpPr>
          <p:cNvPr id="31" name="Shape 24"/>
          <p:cNvSpPr/>
          <p:nvPr/>
        </p:nvSpPr>
        <p:spPr>
          <a:xfrm>
            <a:off x="822960" y="5074920"/>
            <a:ext cx="10561320" cy="1005840"/>
          </a:xfrm>
          <a:prstGeom prst="roundRect">
            <a:avLst>
              <a:gd name="adj" fmla="val 8182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2" name="Text 25"/>
          <p:cNvSpPr/>
          <p:nvPr/>
        </p:nvSpPr>
        <p:spPr>
          <a:xfrm>
            <a:off x="1188720" y="5212080"/>
            <a:ext cx="9875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推翻统一假设：</a:t>
            </a:r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它的根本错误，是把世界模型当成了对象的客观属性 —— 而它其实是主体与对象的共同发生。他们要的，根本不是同一个模型。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12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把判断正面表述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世界模型，其实就是一个对象的 SDE 画像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任何对象，都可建立它当前阶段的 SDE 画像 —— 由理念、现实、自我三界经差异序列显露出的结构。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822960" y="2560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143000" y="27432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企业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2377440" y="274320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经营的画像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4389120" y="2560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09160" y="27432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学生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5943600" y="274320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学习的画像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7955280" y="2560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8275320" y="27432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患者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9509760" y="274320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疾病的画像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822960" y="3639312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143000" y="3822192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论文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2377440" y="382219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论文的画像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4389120" y="3639312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3822192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科研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5943600" y="382219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科研的画像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7955280" y="3639312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8275320" y="3822192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人生</a:t>
            </a:r>
            <a:endParaRPr lang="en-US" sz="1900" dirty="0"/>
          </a:p>
        </p:txBody>
      </p:sp>
      <p:sp>
        <p:nvSpPr>
          <p:cNvPr id="30" name="Text 28"/>
          <p:cNvSpPr/>
          <p:nvPr/>
        </p:nvSpPr>
        <p:spPr>
          <a:xfrm>
            <a:off x="9509760" y="382219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生命的画像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822960" y="4937760"/>
            <a:ext cx="10561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真实存在的，不是一个悬在所有对象之上的统一巨构，而是无数主体、无数对象、无数阶段、不断发生、不断更新、不断稳定的 SDE 画像。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13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回应最有力的反问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公共科学只是稳定层，不是统一世界模型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反问：牛顿力学、电磁学、现代医学 —— 不正是跨所有主体成立的统一世界模型吗？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286000"/>
            <a:ext cx="5120640" cy="3566160"/>
          </a:xfrm>
          <a:prstGeom prst="roundRect">
            <a:avLst>
              <a:gd name="adj" fmla="val 230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88720" y="2697480"/>
            <a:ext cx="640080" cy="640080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2" name="Image 0" descr="icons/layer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44168" y="2852928"/>
            <a:ext cx="329184" cy="32918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2057400" y="27432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回应：它们只是公共层</a:t>
            </a:r>
            <a:endParaRPr lang="en-US" sz="1650" dirty="0"/>
          </a:p>
        </p:txBody>
      </p:sp>
      <p:sp>
        <p:nvSpPr>
          <p:cNvPr id="14" name="Text 11"/>
          <p:cNvSpPr/>
          <p:nvPr/>
        </p:nvSpPr>
        <p:spPr>
          <a:xfrm>
            <a:off x="1188720" y="3657600"/>
            <a:ext cx="4480560" cy="2057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公共结构是共同体经长期实验、数学、工具、教育与制度，反复互动稳定出来的客观层 —— 不是脱离主体的裸统一。一个工程师用牛顿力学造桥，他的完整世界还含项目目标、责任、工期、预算。公共层是共享的稳定底座，但每个主体在底座之上，还有不可被替代的世界模型。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6263640" y="2286000"/>
            <a:ext cx="5120640" cy="3566160"/>
          </a:xfrm>
          <a:prstGeom prst="roundRect">
            <a:avLst>
              <a:gd name="adj" fmla="val 2308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629400" y="2697480"/>
            <a:ext cx="640080" cy="640080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7" name="Image 1" descr="icons/infinity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4848" y="2852928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498080" y="27432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物理学的镜像</a:t>
            </a:r>
            <a:endParaRPr lang="en-US" sz="1650" dirty="0"/>
          </a:p>
        </p:txBody>
      </p:sp>
      <p:sp>
        <p:nvSpPr>
          <p:cNvPr id="19" name="Text 15"/>
          <p:cNvSpPr/>
          <p:nvPr/>
        </p:nvSpPr>
        <p:spPr>
          <a:xfrm>
            <a:off x="6675120" y="3657600"/>
            <a:ext cx="42976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相对论之后，物理学早已接受：不存在绝对参照系下的「同时性」。所谓客观，是不同参照系之间可以相互变换、并保持某些不变量的那种一致性。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675120" y="484632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物理学没因放弃绝对参照系而滑向相对主义，反而锻造出更严格的不变量理论 —— 发生学放弃统一世界模型，同样如此。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一个被广泛观察、却很少追到根上的现象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LLM 幻觉的本体论根源：缺少主体世界模型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2064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94560"/>
            <a:ext cx="658368" cy="65836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1" name="Image 0" descr="icons/ghos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312" y="2359152"/>
            <a:ext cx="329184" cy="329184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057400" y="219456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它什么语言都会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2743200"/>
            <a:ext cx="4480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科学家、医生、企业家、学生、哲学家、程序员、作家的语言世界，在它里面共同存在 —— 它能模拟很多世界。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263640" y="1828800"/>
            <a:ext cx="512064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629400" y="2194560"/>
            <a:ext cx="658368" cy="65836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6" name="Image 1" descr="icons/swap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992" y="2359152"/>
            <a:ext cx="329184" cy="32918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132320" y="219456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却不能决定站在哪个世界</a:t>
            </a:r>
            <a:endParaRPr lang="en-US" sz="1650" dirty="0"/>
          </a:p>
        </p:txBody>
      </p:sp>
      <p:sp>
        <p:nvSpPr>
          <p:cNvPr id="18" name="Text 14"/>
          <p:cNvSpPr/>
          <p:nvPr/>
        </p:nvSpPr>
        <p:spPr>
          <a:xfrm>
            <a:off x="6675120" y="2743200"/>
            <a:ext cx="4480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缺少主体世界模型来锚定「此刻该站在哪个主体里说话」，不同语言世界在生成中不断切换 —— 于是幻觉、漂移、不一致。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822960" y="3886200"/>
            <a:ext cx="10561320" cy="2057400"/>
          </a:xfrm>
          <a:prstGeom prst="roundRect">
            <a:avLst>
              <a:gd name="adj" fmla="val 40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6"/>
          <p:cNvSpPr/>
          <p:nvPr/>
        </p:nvSpPr>
        <p:spPr>
          <a:xfrm>
            <a:off x="1188720" y="4160520"/>
            <a:ext cx="9875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幻觉不是工程缺陷，而是本体论后果。</a:t>
            </a:r>
            <a:endParaRPr lang="en-US" sz="1900" dirty="0"/>
          </a:p>
        </p:txBody>
      </p:sp>
      <p:sp>
        <p:nvSpPr>
          <p:cNvPr id="21" name="Text 17"/>
          <p:cNvSpPr/>
          <p:nvPr/>
        </p:nvSpPr>
        <p:spPr>
          <a:xfrm>
            <a:off x="1188720" y="4709160"/>
            <a:ext cx="98755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它是一个没有固定主体、因而没有主体世界模型的语言材料场，在被迫生成时的必然姿态 —— 在无数共存的语言世界之间无所适从地滑动。靠把模型做大消不掉这个根源：再大的语言场，仍然没有主体。</a:t>
            </a:r>
            <a:endParaRPr lang="en-US" sz="1450" dirty="0"/>
          </a:p>
        </p:txBody>
      </p:sp>
      <p:sp>
        <p:nvSpPr>
          <p:cNvPr id="22" name="Text 18"/>
          <p:cNvSpPr/>
          <p:nvPr/>
        </p:nvSpPr>
        <p:spPr>
          <a:xfrm>
            <a:off x="1188720" y="557784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唯一出路：从外部为当前具体主体、对象、任务，锚定一个具体的 SDE 画像。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15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扛住最强的反驳，判断才真正立住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「不存在统一世界模型」—— 回应四问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74520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97280" y="1874520"/>
            <a:ext cx="1371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反驳 1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377440" y="196596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8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大模型不是已表现得像拥有世界模型了吗？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583680" y="196596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「表现得像拥有」是材料场的连贯投影；放进需为具体主体持续负责的真实任务，幻觉就会破裂。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22960" y="2980944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97280" y="2980944"/>
            <a:ext cx="1371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反驳 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2377440" y="3072384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8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训练足够大的模型，不能逼近它吗？</a:t>
            </a:r>
            <a:endParaRPr lang="en-US" sz="1280" dirty="0"/>
          </a:p>
        </p:txBody>
      </p:sp>
      <p:sp>
        <p:nvSpPr>
          <p:cNvPr id="16" name="Text 14"/>
          <p:cNvSpPr/>
          <p:nvPr/>
        </p:nvSpPr>
        <p:spPr>
          <a:xfrm>
            <a:off x="6583680" y="3072384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这是把本体论问题误读成工程问题。逼近的是材料覆盖，逼近不了一个根本不在那里的统一。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2960" y="4087368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97280" y="4087368"/>
            <a:ext cx="1371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反驳 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2377440" y="4178808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8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未来架构长出主体，不就有统一了吗？</a:t>
            </a:r>
            <a:endParaRPr lang="en-US" sz="1280" dirty="0"/>
          </a:p>
        </p:txBody>
      </p:sp>
      <p:sp>
        <p:nvSpPr>
          <p:cNvPr id="20" name="Text 18"/>
          <p:cNvSpPr/>
          <p:nvPr/>
        </p:nvSpPr>
        <p:spPr>
          <a:xfrm>
            <a:off x="6583680" y="4178808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即便长出主体，得到的也只是「它自己这一个」世界模型。多一个主体，只是多一个画像，不构成统一。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22960" y="5193792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1097280" y="5193792"/>
            <a:ext cx="1371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反驳 4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2377440" y="5285232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8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这是否滑向相对主义、没有对错了？</a:t>
            </a:r>
            <a:endParaRPr lang="en-US" sz="1280" dirty="0"/>
          </a:p>
        </p:txBody>
      </p:sp>
      <p:sp>
        <p:nvSpPr>
          <p:cNvPr id="24" name="Text 22"/>
          <p:cNvSpPr/>
          <p:nvPr/>
        </p:nvSpPr>
        <p:spPr>
          <a:xfrm>
            <a:off x="6583680" y="5285232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不。每个模型仍受现实硬约束否决，主体间还稳定出公共层。多元 ≠ 无约束。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16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第二条线索 · 世界大模型的版图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2026：世界大模型涌入主舞台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继大语言模型之后，「世界大模型」（world models / world foundation models）成为 AI 前沿最受瞩目的方向 —— 资本与顶尖研究者大规模押注。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2606040"/>
            <a:ext cx="5212080" cy="1481328"/>
          </a:xfrm>
          <a:prstGeom prst="roundRect">
            <a:avLst>
              <a:gd name="adj" fmla="val 5556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115568" y="2898648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5" name="Image 0" descr="icons/money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1872" y="3044952"/>
            <a:ext cx="310896" cy="310896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874520" y="2788920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LeCun 离开 Meta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874520" y="3209544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创办 AMI Labs，约 10 亿美元种子轮、约 30 亿美元估值；主张「扩大 LLM 永远到不了 AGI」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6172200" y="2606040"/>
            <a:ext cx="5212080" cy="1481328"/>
          </a:xfrm>
          <a:prstGeom prst="roundRect">
            <a:avLst>
              <a:gd name="adj" fmla="val 5556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6464808" y="2898648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0" name="Image 1" descr="icons/cub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112" y="3044952"/>
            <a:ext cx="310896" cy="310896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7223760" y="2788920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World Labs · Marble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7223760" y="3209544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李飞飞团队，融资超 10 亿美元；主打「空间智能」，从文/图/视频生成可导出的 3D 世界</a:t>
            </a:r>
            <a:endParaRPr lang="en-US" sz="1150" dirty="0"/>
          </a:p>
        </p:txBody>
      </p:sp>
      <p:sp>
        <p:nvSpPr>
          <p:cNvPr id="23" name="Shape 19"/>
          <p:cNvSpPr/>
          <p:nvPr/>
        </p:nvSpPr>
        <p:spPr>
          <a:xfrm>
            <a:off x="822960" y="4251960"/>
            <a:ext cx="5212080" cy="1481328"/>
          </a:xfrm>
          <a:prstGeom prst="roundRect">
            <a:avLst>
              <a:gd name="adj" fmla="val 5556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1115568" y="4544568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5" name="Image 2" descr="icons/map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4690872"/>
            <a:ext cx="310896" cy="310896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874520" y="4434840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DeepMind · Genie 3</a:t>
            </a:r>
            <a:endParaRPr lang="en-US" sz="1600" dirty="0"/>
          </a:p>
        </p:txBody>
      </p:sp>
      <p:sp>
        <p:nvSpPr>
          <p:cNvPr id="27" name="Text 22"/>
          <p:cNvSpPr/>
          <p:nvPr/>
        </p:nvSpPr>
        <p:spPr>
          <a:xfrm>
            <a:off x="1874520" y="4855464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实时可交互通用世界模型，720p / 24fps；Waymo 已用其生成自动驾驶仿真</a:t>
            </a:r>
            <a:endParaRPr lang="en-US" sz="1150" dirty="0"/>
          </a:p>
        </p:txBody>
      </p:sp>
      <p:sp>
        <p:nvSpPr>
          <p:cNvPr id="28" name="Shape 23"/>
          <p:cNvSpPr/>
          <p:nvPr/>
        </p:nvSpPr>
        <p:spPr>
          <a:xfrm>
            <a:off x="6172200" y="4251960"/>
            <a:ext cx="5212080" cy="1481328"/>
          </a:xfrm>
          <a:prstGeom prst="roundRect">
            <a:avLst>
              <a:gd name="adj" fmla="val 5556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6464808" y="4544568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30" name="Image 3" descr="icons/chi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1112" y="4690872"/>
            <a:ext cx="310896" cy="310896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7223760" y="4434840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NVIDIA · Cosmos</a:t>
            </a:r>
            <a:endParaRPr lang="en-US" sz="1600" dirty="0"/>
          </a:p>
        </p:txBody>
      </p:sp>
      <p:sp>
        <p:nvSpPr>
          <p:cNvPr id="32" name="Text 26"/>
          <p:cNvSpPr/>
          <p:nvPr/>
        </p:nvSpPr>
        <p:spPr>
          <a:xfrm>
            <a:off x="7223760" y="4855464"/>
            <a:ext cx="3977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面向物理 AI 的世界基础模型平台，下载量超 200 万；2026 年发布 Cosmos 3</a:t>
            </a:r>
            <a:endParaRPr lang="en-US" sz="1150" dirty="0"/>
          </a:p>
        </p:txBody>
      </p:sp>
      <p:sp>
        <p:nvSpPr>
          <p:cNvPr id="33" name="Text 27"/>
          <p:cNvSpPr/>
          <p:nvPr/>
        </p:nvSpPr>
        <p:spPr>
          <a:xfrm>
            <a:off x="822960" y="5806440"/>
            <a:ext cx="10561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问题来了：这些世界大模型，是大语言模型的「自然升级」吗？是 SDE 智能体吗？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17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一个被严重过度装载的词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「世界模型」其实是五个不同的东西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当人们说「世界模型」时，往往各说各的。按「在什么空间里预测」与「是否受动作驱动」，至少分成五大阵营。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377440"/>
            <a:ext cx="105613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2523744"/>
            <a:ext cx="420624" cy="420624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2" name="Image 0" descr="icons/vide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3584" y="2670048"/>
            <a:ext cx="219456" cy="219456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691640" y="2377440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视频生成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4206240" y="2377440"/>
            <a:ext cx="3657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像素空间 · 不受动作驱动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955280" y="2377440"/>
            <a:ext cx="3200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Sora · Veo · Kling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822960" y="3182112"/>
            <a:ext cx="105613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1097280" y="3328416"/>
            <a:ext cx="420624" cy="42062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8" name="Image 1" descr="icons/cub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584" y="3474720"/>
            <a:ext cx="219456" cy="219456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1691640" y="3182112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空间 / 3D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4206240" y="3182112"/>
            <a:ext cx="3657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三维场景空间 · 不受动作驱动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7955280" y="3182112"/>
            <a:ext cx="3200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World Labs Marble</a:t>
            </a:r>
            <a:endParaRPr lang="en-US" sz="1250" dirty="0"/>
          </a:p>
        </p:txBody>
      </p:sp>
      <p:sp>
        <p:nvSpPr>
          <p:cNvPr id="22" name="Shape 18"/>
          <p:cNvSpPr/>
          <p:nvPr/>
        </p:nvSpPr>
        <p:spPr>
          <a:xfrm>
            <a:off x="822960" y="3986784"/>
            <a:ext cx="105613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1097280" y="4133088"/>
            <a:ext cx="420624" cy="420624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4" name="Image 2" descr="icons/map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4279392"/>
            <a:ext cx="219456" cy="219456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691640" y="3986784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生成式世界模型</a:t>
            </a:r>
            <a:endParaRPr lang="en-US" sz="1500" dirty="0"/>
          </a:p>
        </p:txBody>
      </p:sp>
      <p:sp>
        <p:nvSpPr>
          <p:cNvPr id="26" name="Text 21"/>
          <p:cNvSpPr/>
          <p:nvPr/>
        </p:nvSpPr>
        <p:spPr>
          <a:xfrm>
            <a:off x="4206240" y="3986784"/>
            <a:ext cx="3657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像素/令牌空间 · 受动作驱动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7955280" y="3986784"/>
            <a:ext cx="3200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Genie 3 · GAIA-2 · Dreamer</a:t>
            </a:r>
            <a:endParaRPr lang="en-US" sz="1250" dirty="0"/>
          </a:p>
        </p:txBody>
      </p:sp>
      <p:sp>
        <p:nvSpPr>
          <p:cNvPr id="28" name="Shape 23"/>
          <p:cNvSpPr/>
          <p:nvPr/>
        </p:nvSpPr>
        <p:spPr>
          <a:xfrm>
            <a:off x="822960" y="4791456"/>
            <a:ext cx="105613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1097280" y="4937760"/>
            <a:ext cx="420624" cy="420624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30" name="Image 3" descr="icons/route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3584" y="5084064"/>
            <a:ext cx="219456" cy="219456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1691640" y="4791456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潜空间预测（JEPA）</a:t>
            </a:r>
            <a:endParaRPr lang="en-US" sz="1500" dirty="0"/>
          </a:p>
        </p:txBody>
      </p:sp>
      <p:sp>
        <p:nvSpPr>
          <p:cNvPr id="32" name="Text 26"/>
          <p:cNvSpPr/>
          <p:nvPr/>
        </p:nvSpPr>
        <p:spPr>
          <a:xfrm>
            <a:off x="4206240" y="4791456"/>
            <a:ext cx="3657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抽象嵌入空间 · 受动作驱动</a:t>
            </a:r>
            <a:endParaRPr lang="en-US" sz="1200" dirty="0"/>
          </a:p>
        </p:txBody>
      </p:sp>
      <p:sp>
        <p:nvSpPr>
          <p:cNvPr id="33" name="Text 27"/>
          <p:cNvSpPr/>
          <p:nvPr/>
        </p:nvSpPr>
        <p:spPr>
          <a:xfrm>
            <a:off x="7955280" y="4791456"/>
            <a:ext cx="3200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V-JEPA 2 · AMI Labs</a:t>
            </a:r>
            <a:endParaRPr lang="en-US" sz="1250" dirty="0"/>
          </a:p>
        </p:txBody>
      </p:sp>
      <p:sp>
        <p:nvSpPr>
          <p:cNvPr id="34" name="Shape 28"/>
          <p:cNvSpPr/>
          <p:nvPr/>
        </p:nvSpPr>
        <p:spPr>
          <a:xfrm>
            <a:off x="822960" y="5596128"/>
            <a:ext cx="10561320" cy="713232"/>
          </a:xfrm>
          <a:prstGeom prst="roundRect">
            <a:avLst>
              <a:gd name="adj" fmla="val 115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Shape 29"/>
          <p:cNvSpPr/>
          <p:nvPr/>
        </p:nvSpPr>
        <p:spPr>
          <a:xfrm>
            <a:off x="1097280" y="5742432"/>
            <a:ext cx="420624" cy="420624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36" name="Image 4" descr="icons/server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3584" y="5888736"/>
            <a:ext cx="219456" cy="219456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1691640" y="5596128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基础设施平台</a:t>
            </a:r>
            <a:endParaRPr lang="en-US" sz="1500" dirty="0"/>
          </a:p>
        </p:txBody>
      </p:sp>
      <p:sp>
        <p:nvSpPr>
          <p:cNvPr id="38" name="Text 31"/>
          <p:cNvSpPr/>
          <p:nvPr/>
        </p:nvSpPr>
        <p:spPr>
          <a:xfrm>
            <a:off x="4206240" y="5596128"/>
            <a:ext cx="3657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平台 / 数据 / 仿真</a:t>
            </a:r>
            <a:endParaRPr lang="en-US" sz="1200" dirty="0"/>
          </a:p>
        </p:txBody>
      </p:sp>
      <p:sp>
        <p:nvSpPr>
          <p:cNvPr id="39" name="Text 32"/>
          <p:cNvSpPr/>
          <p:nvPr/>
        </p:nvSpPr>
        <p:spPr>
          <a:xfrm>
            <a:off x="7955280" y="5596128"/>
            <a:ext cx="3200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NVIDIA Cosmos</a:t>
            </a:r>
            <a:endParaRPr lang="en-US" sz="12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18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阵营一 · 视频生成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OpenAI Sora —— 视频世界模拟器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48840"/>
            <a:ext cx="713232" cy="713232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1" name="Image 0" descr="icons/vide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2331720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148840" y="2240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它做什么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3017520"/>
            <a:ext cx="44805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用海量视频与图像训练的生成模型，以时空 patch 表示视觉数据，生成高保真视频。OpenAI 曾称这条路线为「把视频生成模型当作世界模拟器」。Sora 2 在物理一致性上有改进。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188720" y="4617720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i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近况：OpenAI 已把资源从 Sora 转向「更长期的世界模拟研究」，并坦言其经济性「完全不可持续」。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26364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675120" y="20574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解构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675120" y="2606040"/>
            <a:ext cx="42976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6F9BD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动态视觉世界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文本 / 视觉 patch → 视频生成 → 动态连贯性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5BB8B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E：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互联网视频、运动模式、视觉连续性、语言提示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675120" y="4343400"/>
            <a:ext cx="429768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49440" y="4480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949440" y="480060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Sora 是视觉动态器官，不是 AI 大脑。它能生成实验室视频，却不自动拥有科研 SDE；能生成医院场景，却不自动拥有疾病—治疗—患者自我世界的 SDE。</a:t>
            </a:r>
            <a:endParaRPr lang="en-US" sz="11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19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阵营二 · 空间智能 / 3D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World Labs · Marble —— 空间世界生成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48840"/>
            <a:ext cx="713232" cy="713232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1" name="Image 0" descr="icons/cub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2331720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148840" y="2240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它做什么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301752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李飞飞团队主张「空间智能」：从文本、图像、视频、360° 全景或粗略 3D 布局，生成空间一致、持久、可编辑、可穿行的 3D 世界，并导出高斯泼溅与网格。融资超 10 亿美元。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188720" y="4663440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i="1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批评（Xing 等）：静态 3D 场景没有动态主体、物理与交互，严格意义上还不算「世界模型」。World Labs 回应：空间重建是地基，物理与交互可以叠加其上。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26364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675120" y="20574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解构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675120" y="2606040"/>
            <a:ext cx="42976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6F9BD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可编辑、可穿行、可导出的 3D 空间世界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文/图/视频/全景/布局 → 空间生成 → 编辑 → 扩展 → 导出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5BB8B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E：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视觉、几何、空间一致性、材质、相机、创作工作流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675120" y="4480560"/>
            <a:ext cx="4297680" cy="1143000"/>
          </a:xfrm>
          <a:prstGeom prst="roundRect">
            <a:avLst>
              <a:gd name="adj" fmla="val 7200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49440" y="459028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949440" y="4892040"/>
            <a:ext cx="4023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 3D 房间不是「家」的完整 SDE；一座医院空间不是「医学—患者—制度—生命意义」的完整 SDE。World Labs 生成空间世界，SDE 智能体生成存在世界。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全书的核心判断 · 一句话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123444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世界不是被发现的，而是被发生的。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822960" y="2286000"/>
            <a:ext cx="10561320" cy="2788920"/>
          </a:xfrm>
          <a:prstGeom prst="roundRect">
            <a:avLst>
              <a:gd name="adj" fmla="val 2951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234440" y="2606040"/>
            <a:ext cx="97383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buNone/>
            </a:pPr>
            <a:r>
              <a:rPr lang="en-US" sz="2000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「 智能体革命的实质，不是机器单独拥有一个预先完整的客观世界，而是由 SDE（结构—差异—纠缠）本体论指挥语言模型，先临时建造一个三界发生世界模型，再在其中显露以前不存在的新结构。 」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234440" y="4297680"/>
            <a:ext cx="9738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因而智能体的高阶使命，不是「完成任务」，而是「发生新世界」。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" y="544068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—— 全书二十八章 + 两篇世界大模型姊妹专论的展开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20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阵营三 · 生成式世界模型（受动作驱动）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DeepMind · Genie 3 —— 交互环境世界模型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48840"/>
            <a:ext cx="713232" cy="713232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1" name="Image 0" descr="icons/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2331720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148840" y="2240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它做什么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301752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从一句文本即可生成可实时探索的写实环境，720p / 24fps，并能维持数分钟的持久一致性、支持「改变天气」「加一群鸟」等自然语言世界事件。Waymo 用它生成自动驾驶罕见边缘场景。同阵营还有 Wayve GAIA-2（驾驶）、Dreamer 等。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626364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675120" y="20574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解构</a:t>
            </a:r>
            <a:endParaRPr lang="en-US" sz="1650" dirty="0"/>
          </a:p>
        </p:txBody>
      </p:sp>
      <p:sp>
        <p:nvSpPr>
          <p:cNvPr id="16" name="Text 13"/>
          <p:cNvSpPr/>
          <p:nvPr/>
        </p:nvSpPr>
        <p:spPr>
          <a:xfrm>
            <a:off x="6675120" y="2606040"/>
            <a:ext cx="42976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6F9BD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可交互、可探索、可训练的环境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文本提示 → 环境生成 → 行动反馈 → 环境持续变化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5BB8B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E：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视频、游戏结构、交互环境、智能体训练需求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6675120" y="4343400"/>
            <a:ext cx="429768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949440" y="4480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949440" y="480060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Genie 生成的是交互环境，可成为智能体的训练场 —— 但训练场不等于新典范。它加速行动智能，却不必然创造新的世界模型。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21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阵营四 · 潜空间预测（JEPA）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Meta · V-JEPA 2 —— 预测与规划世界模型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48840"/>
            <a:ext cx="713232" cy="713232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1" name="Image 0" descr="icons/rou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2331720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148840" y="2240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它做什么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301752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LeCun 路线：不预测每个像素，而在抽象嵌入空间预测未来表征。以百万小时级视频 + 少量机器人轨迹训练，可零样本控制陌生实验室的机械臂。这是 AMI Labs 的技术基底。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188720" y="4663440"/>
            <a:ext cx="44805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i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实证短板：在 IntPhys 2 物理违例基准上接近随机；每个动作约需 16 秒，远达不到实时控制（需快约 100 倍）。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26364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675120" y="20574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解构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675120" y="2606040"/>
            <a:ext cx="42976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6F9BD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潜在表示空间中的可预测世界结构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视频观察 → 表征预测 → 误差反馈 → 规划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5BB8B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E：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视频、物理现实、机器人轨迹、行动后果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675120" y="4343400"/>
            <a:ext cx="429768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49440" y="44805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949440" y="480060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V-JEPA 比纯生成视频更接近行动智能，但它主要是物理—行动世界中的预测与规划模型，不是理念—现实—自我三界的新范式发生器。</a:t>
            </a:r>
            <a:endParaRPr lang="en-US" sz="11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22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阵营五 · 基础设施平台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NVIDIA · Cosmos —— 物理 AI 世界基础模型平台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48840"/>
            <a:ext cx="713232" cy="713232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1" name="Image 0" descr="icons/chi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2331720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148840" y="2240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它做什么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88720" y="3017520"/>
            <a:ext cx="4480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 Physical AI 的开放权重世界基础模型平台，帮助开发者构建可定制世界模型，支持 Text/Image/Video2World，强调物理 AI 需要自身、策略模型与世界的数字孪生。曾用约 1 万张 H100 训练三个月；下载量超 200 万。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1188720" y="493776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i="1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它服务于机器人、自动驾驶、工业系统的更快训练、更稳部署。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263640" y="1783080"/>
            <a:ext cx="5120640" cy="4023360"/>
          </a:xfrm>
          <a:prstGeom prst="roundRect">
            <a:avLst>
              <a:gd name="adj" fmla="val 2045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675120" y="20574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解构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675120" y="2606040"/>
            <a:ext cx="42976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6F9BD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 Physical AI 的可定制世界基础模型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数据整理 → 预训练 → 后训练 → 定制 → 仿真 → 部署</a:t>
            </a:r>
            <a:endParaRPr lang="en-US" sz="1300" dirty="0"/>
          </a:p>
          <a:p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5BB8B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E：</a:t>
            </a:r>
            <a:pPr indent="0" marL="0">
              <a:lnSpc>
                <a:spcPts val="24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机器人、自动驾驶、工业、视频数据、数字孪生、物理约束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675120" y="4480560"/>
            <a:ext cx="4297680" cy="1143000"/>
          </a:xfrm>
          <a:prstGeom prst="roundRect">
            <a:avLst>
              <a:gd name="adj" fmla="val 7200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49440" y="459028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判断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949440" y="4892040"/>
            <a:ext cx="4023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Cosmos 是典型的 Normal Science 加速平台：让物理 AI 更快训练、更好部署，而不是创造新物理、新化学或新数学。它是现实器官与仿真平台，不是范式发生主体。</a:t>
            </a:r>
            <a:endParaRPr lang="en-US" sz="11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23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一场关于「智能为何」的争论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像素重建，还是潜空间预测？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2026 年春，机器学习两位重量级人物的一场公开交锋，恰好暴露了世界大模型路线的内在张力。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2423160"/>
            <a:ext cx="5166360" cy="2743200"/>
          </a:xfrm>
          <a:prstGeom prst="roundRect">
            <a:avLst>
              <a:gd name="adj" fmla="val 3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188720" y="26517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LeCun · 反像素重建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200400"/>
            <a:ext cx="4526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任何靠重建像素来建模世界的系统都注定失败 —— 视频里大部分内容（树叶颤动、光的闪烁、空气分子）本质不可预测，逼网络去预测它们只会浪费容量、污染表征。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88720" y="4663440"/>
            <a:ext cx="4526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主张抽象潜空间预测（JEPA）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217920" y="2423160"/>
            <a:ext cx="5166360" cy="2743200"/>
          </a:xfrm>
          <a:prstGeom prst="roundRect">
            <a:avLst>
              <a:gd name="adj" fmla="val 3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83680" y="26517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Xing · 反纯潜空间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83680" y="3200400"/>
            <a:ext cx="4526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没有生成式验证器的抽象潜空间预测，本质是「在密闭房间里打坐」—— 优雅、内部自洽，却容易失去与现实的接触。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583680" y="4663440"/>
            <a:ext cx="4526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主张潜空间须配现实验证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22960" y="5440680"/>
            <a:ext cx="10561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000"/>
              </a:lnSpc>
              <a:buNone/>
            </a:pPr>
            <a:r>
              <a:rPr lang="en-US" sz="13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的位置：两边都在「现实器官该怎么造」内部争论；而本书要问的是更上一层 —— 谁来决定「要去发生一个什么样的新世界」？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世界大模型的价值 · 不可否定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世界大模型的共同贡献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智能体不应否定世界大模型 —— 它们是发生学链条里不可或缺的现实器官。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331720"/>
            <a:ext cx="5212080" cy="1554480"/>
          </a:xfrm>
          <a:prstGeom prst="roundRect">
            <a:avLst>
              <a:gd name="adj" fmla="val 52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15568" y="2651760"/>
            <a:ext cx="658368" cy="65836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2" name="Image 0" descr="icons/bol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2816352"/>
            <a:ext cx="329184" cy="32918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920240" y="258775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突破纯语言模型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920240" y="3081528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 AI 从语言世界推进到视觉、空间、物理、行动世界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6172200" y="2331720"/>
            <a:ext cx="5212080" cy="1554480"/>
          </a:xfrm>
          <a:prstGeom prst="roundRect">
            <a:avLst>
              <a:gd name="adj" fmla="val 52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464808" y="2651760"/>
            <a:ext cx="658368" cy="658368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7" name="Image 1" descr="icons/map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2816352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269480" y="258775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增强现实 E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7269480" y="3081528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生成视觉/空间/物理/交互/行动场，厚补现实界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822960" y="4069080"/>
            <a:ext cx="5212080" cy="1554480"/>
          </a:xfrm>
          <a:prstGeom prst="roundRect">
            <a:avLst>
              <a:gd name="adj" fmla="val 52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1115568" y="4389120"/>
            <a:ext cx="658368" cy="658368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22" name="Image 2" descr="icons/robot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4553712"/>
            <a:ext cx="329184" cy="32918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20240" y="432511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赋能产业落地</a:t>
            </a:r>
            <a:endParaRPr lang="en-US" sz="1600" dirty="0"/>
          </a:p>
        </p:txBody>
      </p:sp>
      <p:sp>
        <p:nvSpPr>
          <p:cNvPr id="24" name="Text 19"/>
          <p:cNvSpPr/>
          <p:nvPr/>
        </p:nvSpPr>
        <p:spPr>
          <a:xfrm>
            <a:off x="1920240" y="4818888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机器人训练、工业仿真、3D 创作、自动驾驶、科学可视化</a:t>
            </a:r>
            <a:endParaRPr lang="en-US" sz="1250" dirty="0"/>
          </a:p>
        </p:txBody>
      </p:sp>
      <p:sp>
        <p:nvSpPr>
          <p:cNvPr id="25" name="Shape 20"/>
          <p:cNvSpPr/>
          <p:nvPr/>
        </p:nvSpPr>
        <p:spPr>
          <a:xfrm>
            <a:off x="6172200" y="4069080"/>
            <a:ext cx="5212080" cy="1554480"/>
          </a:xfrm>
          <a:prstGeom prst="roundRect">
            <a:avLst>
              <a:gd name="adj" fmla="val 52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464808" y="4389120"/>
            <a:ext cx="658368" cy="658368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7" name="Image 3" descr="icons/check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4553712"/>
            <a:ext cx="329184" cy="329184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269480" y="432511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可作确定化工具</a:t>
            </a:r>
            <a:endParaRPr lang="en-US" sz="1600" dirty="0"/>
          </a:p>
        </p:txBody>
      </p:sp>
      <p:sp>
        <p:nvSpPr>
          <p:cNvPr id="29" name="Text 23"/>
          <p:cNvSpPr/>
          <p:nvPr/>
        </p:nvSpPr>
        <p:spPr>
          <a:xfrm>
            <a:off x="7269480" y="4818888"/>
            <a:ext cx="3931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能成为 SDE 智能体进行现实参数确定化的重要工具</a:t>
            </a:r>
            <a:endParaRPr lang="en-US" sz="12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25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但它们有同一组本体论局限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世界大模型的六条共同局限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920240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2221992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222199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828800" y="2121408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只处理现实世界 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828800" y="257860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而非理念—现实—自我三界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72200" y="1920240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46520" y="2221992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16" name="Text 14"/>
          <p:cNvSpPr/>
          <p:nvPr/>
        </p:nvSpPr>
        <p:spPr>
          <a:xfrm>
            <a:off x="6446520" y="222199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178040" y="2121408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多以现有科学典范为前提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178040" y="257860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学习的是已被典范固化的世界模型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22960" y="3273552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097280" y="3575304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21" name="Text 19"/>
          <p:cNvSpPr/>
          <p:nvPr/>
        </p:nvSpPr>
        <p:spPr>
          <a:xfrm>
            <a:off x="1097280" y="357530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828800" y="34747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加速旧 D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828800" y="393192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却不必然显露新 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172200" y="3273552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446520" y="3575304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26" name="Text 24"/>
          <p:cNvSpPr/>
          <p:nvPr/>
        </p:nvSpPr>
        <p:spPr>
          <a:xfrm>
            <a:off x="6446520" y="357530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4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178040" y="34747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缺少对象 SDE 画像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178040" y="393192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不为具体主体建立专属世界模型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822960" y="4626864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1097280" y="4928616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31" name="Text 29"/>
          <p:cNvSpPr/>
          <p:nvPr/>
        </p:nvSpPr>
        <p:spPr>
          <a:xfrm>
            <a:off x="1097280" y="49286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5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828800" y="482803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缺少世界猜想机制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1828800" y="5285232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不能在裂缝处接生新结构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172200" y="4626864"/>
            <a:ext cx="5212080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446520" y="4928616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36" name="Text 34"/>
          <p:cNvSpPr/>
          <p:nvPr/>
        </p:nvSpPr>
        <p:spPr>
          <a:xfrm>
            <a:off x="6446520" y="49286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6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7178040" y="482803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缺少共同体稳定与范式生成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178040" y="5285232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无法把新结构沉淀为公共典范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22960" y="5989320"/>
            <a:ext cx="10561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世界大模型生成旧世界中的可操作场景，SDE 智能体生成新世界模型。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26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不止是理论判断 —— 实证也在显露裂缝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漂移、穿帮、与不可持续的成本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210312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43000" y="2468880"/>
            <a:ext cx="731520" cy="73152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1" name="Image 0" descr="icons/war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5880" y="2651760"/>
            <a:ext cx="365760" cy="3657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115568" y="338328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时空漂移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115568" y="393192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长程生成中，模型的内部世界逐渐偏离一致：转身后房间变样、物体忽隐忽现。Genie 3 也仅能维持数分钟一致。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4754880" y="210312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074920" y="2468880"/>
            <a:ext cx="731520" cy="73152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6" name="Image 1" descr="icons/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651760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047488" y="338328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物理穿帮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5047488" y="393192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物体穿过表面、液体无视重力。V-JEPA 2 在 IntPhys 2 物理违例基准上接近随机，人类近乎满分。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8686800" y="210312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9006840" y="2468880"/>
            <a:ext cx="731520" cy="73152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21" name="Image 2" descr="icons/money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9720" y="2651760"/>
            <a:ext cx="365760" cy="3657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979408" y="338328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成本不可持续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8979408" y="393192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每个用户几乎需独占一条 GPU 流水线：Genie 3 约每小时 100 美元；OpenAI 也承认 Sora 经济性「完全不可持续」。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822960" y="5577840"/>
            <a:ext cx="10561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250" i="1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这些不是「再大一点就好」的工程小病 —— 它们指向同一个本体论事实：没有主体、没有目标、没有三界画像的纯模拟，难以稳定地长成一个「可供主体行动的世界」。</a:t>
            </a:r>
            <a:endParaRPr lang="en-US" sz="12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27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两篇姊妹专论的核心判断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世界大模型是 AI 的现实器官，不是大脑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28800"/>
            <a:ext cx="10561320" cy="1371600"/>
          </a:xfrm>
          <a:prstGeom prst="roundRect">
            <a:avLst>
              <a:gd name="adj" fmla="val 6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234440" y="2057400"/>
            <a:ext cx="9875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5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把世界大模型当作 LLM 的「自然升级」，是一种本体论倒退 —— 它可能把 LLM 打开的语言发生力，重新压回「发现范式」之内，扼杀其典范创造力。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822960" y="3429000"/>
            <a:ext cx="342900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3721608"/>
            <a:ext cx="566928" cy="566928"/>
          </a:xfrm>
          <a:prstGeom prst="ellipse">
            <a:avLst/>
          </a:prstGeom>
          <a:solidFill>
            <a:srgbClr val="1E2740"/>
          </a:solidFill>
          <a:ln/>
        </p:spPr>
      </p:sp>
      <p:pic>
        <p:nvPicPr>
          <p:cNvPr id="16" name="Image 0" descr="icons/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3858768"/>
            <a:ext cx="292608" cy="292608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783080" y="3648456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LLM + SDE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1783080" y="4050792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的大脑：生成新典范、新世界模型猜想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389120" y="3429000"/>
            <a:ext cx="342900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663440" y="3721608"/>
            <a:ext cx="566928" cy="566928"/>
          </a:xfrm>
          <a:prstGeom prst="ellipse">
            <a:avLst/>
          </a:prstGeom>
          <a:solidFill>
            <a:srgbClr val="1E2740"/>
          </a:solidFill>
          <a:ln/>
        </p:spPr>
      </p:sp>
      <p:pic>
        <p:nvPicPr>
          <p:cNvPr id="21" name="Image 1" descr="icons/eye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3858768"/>
            <a:ext cx="292608" cy="29260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5349240" y="3648456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</a:t>
            </a:r>
            <a:endParaRPr lang="en-US" sz="1500" dirty="0"/>
          </a:p>
        </p:txBody>
      </p:sp>
      <p:sp>
        <p:nvSpPr>
          <p:cNvPr id="23" name="Text 19"/>
          <p:cNvSpPr/>
          <p:nvPr/>
        </p:nvSpPr>
        <p:spPr>
          <a:xfrm>
            <a:off x="5349240" y="4050792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的现实器官：视觉/空间/物理/行动的看与想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7955280" y="3429000"/>
            <a:ext cx="3429000" cy="1280160"/>
          </a:xfrm>
          <a:prstGeom prst="roundRect">
            <a:avLst>
              <a:gd name="adj" fmla="val 6429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8229600" y="3721608"/>
            <a:ext cx="566928" cy="566928"/>
          </a:xfrm>
          <a:prstGeom prst="ellipse">
            <a:avLst/>
          </a:prstGeom>
          <a:solidFill>
            <a:srgbClr val="1E2740"/>
          </a:solidFill>
          <a:ln/>
        </p:spPr>
      </p:sp>
      <p:pic>
        <p:nvPicPr>
          <p:cNvPr id="26" name="Image 2" descr="icons/swap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760" y="3858768"/>
            <a:ext cx="292608" cy="292608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8915400" y="3648456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反馈进化</a:t>
            </a:r>
            <a:endParaRPr lang="en-US" sz="1500" dirty="0"/>
          </a:p>
        </p:txBody>
      </p:sp>
      <p:sp>
        <p:nvSpPr>
          <p:cNvPr id="28" name="Text 23"/>
          <p:cNvSpPr/>
          <p:nvPr/>
        </p:nvSpPr>
        <p:spPr>
          <a:xfrm>
            <a:off x="8915400" y="4050792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的生命循环：新 SDE 的生死筛选与画像更新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822960" y="4983480"/>
            <a:ext cx="10561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LLM 不是要被世界大模型取代；只有当二者组成复合 SDE 系统时，AI 才从工具、模型与器官，走向真正的「AI 生命体」。</a:t>
            </a:r>
            <a:endParaRPr lang="en-US" sz="13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28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为什么世界大模型学到的，多是「旧世界」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范式具体化 = 世界模型具体化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库恩说科学家在「范式」中工作，但没给出范式的本体结构。SDE 补上这一点：所谓范式，是 SDE 三大方程、六路径、123 原理在某领域的符号化、逻辑化、数学化、工具化、制度化、共同体化的具体固化。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788920"/>
            <a:ext cx="521208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43000" y="2788920"/>
            <a:ext cx="2743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牛顿世界模型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840480" y="2788920"/>
            <a:ext cx="365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=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206240" y="278892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牛顿范式的具体化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172200" y="2788920"/>
            <a:ext cx="521208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92240" y="2788920"/>
            <a:ext cx="2743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量子世界模型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189720" y="2788920"/>
            <a:ext cx="365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=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555480" y="278892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量子范式的具体化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22960" y="3822192"/>
            <a:ext cx="521208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143000" y="3822192"/>
            <a:ext cx="2743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基因中心生命模型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840480" y="3822192"/>
            <a:ext cx="365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=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206240" y="3822192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分子生物学范式的具体化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172200" y="3822192"/>
            <a:ext cx="521208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492240" y="3822192"/>
            <a:ext cx="2743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考试教育模型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189720" y="3822192"/>
            <a:ext cx="365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=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555480" y="3822192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现代学校制度范式的具体化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822960" y="4892040"/>
            <a:ext cx="10561320" cy="1097280"/>
          </a:xfrm>
          <a:prstGeom prst="roundRect">
            <a:avLst>
              <a:gd name="adj" fmla="val 75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1188720" y="5074920"/>
            <a:ext cx="9875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所以当某个世界大模型说它「理解物理世界」，要追问：它是在创造新范式，还是在现有范式中加速模拟、生成、预测与执行？大多数情况下，答案是后者。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29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由此分出两种根本不同的智能体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Normal Science 加速器 vs SDE 范式发生器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94560"/>
            <a:ext cx="658368" cy="65836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1" name="Image 0" descr="icons/gau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312" y="2359152"/>
            <a:ext cx="329184" cy="329184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057400" y="21945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常规科学加速型 AI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188720" y="3063240"/>
            <a:ext cx="44805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以既有典范为前提。任务：学习现有知识、调用现有规律、遵守现有物理、提高现有效率、优化旧世界中的 D。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1188720" y="4297680"/>
            <a:ext cx="4434840" cy="502920"/>
          </a:xfrm>
          <a:prstGeom prst="roundRect">
            <a:avLst>
              <a:gd name="adj" fmla="val 10909"/>
            </a:avLst>
          </a:prstGeom>
          <a:solidFill>
            <a:srgbClr val="EEF1F8"/>
          </a:solidFill>
          <a:ln/>
        </p:spPr>
      </p:sp>
      <p:sp>
        <p:nvSpPr>
          <p:cNvPr id="15" name="Text 12"/>
          <p:cNvSpPr/>
          <p:nvPr/>
        </p:nvSpPr>
        <p:spPr>
          <a:xfrm>
            <a:off x="1188720" y="4297680"/>
            <a:ext cx="4434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已有 S + 既定 E + 优化 D → 更高效率的旧 S 运行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1188720" y="4983480"/>
            <a:ext cx="4480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00" i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风险：高效率范式锁死 —— 旧世界跑得更快，不等于新世界发生。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583680" y="2194560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9" name="Image 1" descr="icons/seed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272" y="2359152"/>
            <a:ext cx="329184" cy="329184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7452360" y="219456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范式发生型智能体</a:t>
            </a:r>
            <a:endParaRPr lang="en-US" sz="1700" dirty="0"/>
          </a:p>
        </p:txBody>
      </p:sp>
      <p:sp>
        <p:nvSpPr>
          <p:cNvPr id="21" name="Text 17"/>
          <p:cNvSpPr/>
          <p:nvPr/>
        </p:nvSpPr>
        <p:spPr>
          <a:xfrm>
            <a:off x="6583680" y="3063240"/>
            <a:ext cx="45262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以世界模型可发生、可裂变、可重构为前提。任务：识别旧 S 裂缝、重构 E、生成新 D、显露候选新 S、形成世界猜想、调现实器官验证、共同体稳定。</a:t>
            </a:r>
            <a:endParaRPr lang="en-US" sz="1300" dirty="0"/>
          </a:p>
        </p:txBody>
      </p:sp>
      <p:sp>
        <p:nvSpPr>
          <p:cNvPr id="22" name="Shape 18"/>
          <p:cNvSpPr/>
          <p:nvPr/>
        </p:nvSpPr>
        <p:spPr>
          <a:xfrm>
            <a:off x="6583680" y="4297680"/>
            <a:ext cx="4526280" cy="594360"/>
          </a:xfrm>
          <a:prstGeom prst="roundRect">
            <a:avLst>
              <a:gd name="adj" fmla="val 9231"/>
            </a:avLst>
          </a:prstGeom>
          <a:solidFill>
            <a:srgbClr val="263254"/>
          </a:solidFill>
          <a:ln/>
        </p:spPr>
      </p:sp>
      <p:sp>
        <p:nvSpPr>
          <p:cNvPr id="23" name="Text 19"/>
          <p:cNvSpPr/>
          <p:nvPr/>
        </p:nvSpPr>
        <p:spPr>
          <a:xfrm>
            <a:off x="6583680" y="4297680"/>
            <a:ext cx="4526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 S 裂缝 + E 重构 + D 生成 + 新 S 显露 + 确定化 + 反馈 + 共同体 → 新范式</a:t>
            </a:r>
            <a:endParaRPr lang="en-US" sz="1050" dirty="0"/>
          </a:p>
        </p:txBody>
      </p:sp>
      <p:sp>
        <p:nvSpPr>
          <p:cNvPr id="24" name="Text 20"/>
          <p:cNvSpPr/>
          <p:nvPr/>
        </p:nvSpPr>
        <p:spPr>
          <a:xfrm>
            <a:off x="6583680" y="5029200"/>
            <a:ext cx="4526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它不是旧世界加速器，而是新世界模型发生器。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本讲解的两条线索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我们要回答的两个问题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228600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43000" y="2651760"/>
            <a:ext cx="731520" cy="731520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1" name="Image 0" descr="icons/do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5880" y="2834640"/>
            <a:ext cx="365760" cy="3657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115568" y="356616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线索 1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115568" y="388620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缺口与革命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1115568" y="448056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大语言模型打开了什么门？为什么「拥有材料」不等于「拥有世界」？第二次 AI 革命的实质是什么？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4754880" y="228600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074920" y="2651760"/>
            <a:ext cx="731520" cy="73152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7" name="Image 1" descr="icons/cub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834640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47488" y="356616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线索 2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5047488" y="388620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世界大模型的版图</a:t>
            </a:r>
            <a:endParaRPr lang="en-US" sz="1800" dirty="0"/>
          </a:p>
        </p:txBody>
      </p:sp>
      <p:sp>
        <p:nvSpPr>
          <p:cNvPr id="20" name="Text 16"/>
          <p:cNvSpPr/>
          <p:nvPr/>
        </p:nvSpPr>
        <p:spPr>
          <a:xfrm>
            <a:off x="5047488" y="448056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Sora、Genie、Cosmos、V-JEPA、World Labs … 这些 2026 年最受瞩目的世界大模型，与 SDE 智能体是同一个东西吗？</a:t>
            </a:r>
            <a:endParaRPr lang="en-US" sz="1250" dirty="0"/>
          </a:p>
        </p:txBody>
      </p:sp>
      <p:sp>
        <p:nvSpPr>
          <p:cNvPr id="21" name="Shape 17"/>
          <p:cNvSpPr/>
          <p:nvPr/>
        </p:nvSpPr>
        <p:spPr>
          <a:xfrm>
            <a:off x="8686800" y="2286000"/>
            <a:ext cx="35204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9006840" y="2651760"/>
            <a:ext cx="731520" cy="731520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3" name="Image 2" descr="icons/scal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9720" y="2834640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8979408" y="3566160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线索 3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8979408" y="388620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逐系统比较</a:t>
            </a:r>
            <a:endParaRPr lang="en-US" sz="1800" dirty="0"/>
          </a:p>
        </p:txBody>
      </p:sp>
      <p:sp>
        <p:nvSpPr>
          <p:cNvPr id="26" name="Text 21"/>
          <p:cNvSpPr/>
          <p:nvPr/>
        </p:nvSpPr>
        <p:spPr>
          <a:xfrm>
            <a:off x="8979408" y="448056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 SDE 三维（结构 / 差异 / 纠缠）逐一解构每个世界大模型，给出统一判断：它们是器官，还是大脑？</a:t>
            </a:r>
            <a:endParaRPr lang="en-US" sz="12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30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只追求效率的隐藏代价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当 AI 只会加速旧世界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效率不是最高价值。如果智能体把旧 S 写死、只在旧世界里优化 D，它会把新 D 消除为错误、把新 E 过滤为噪音、把新 S 判定为幻象 —— 在每个领域加速一个本该被更替的旧范式。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283464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97280" y="299923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旧教育模型失效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97280" y="334670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 AI 加速刷题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389120" y="283464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99923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旧企业模型失效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63440" y="334670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 AI 加速营销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7955280" y="283464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8229600" y="299923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旧科研范式内卷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229600" y="334670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 AI 加速论文生产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22960" y="39319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97280" y="409651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旧医学模型不足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4443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 AI 加速流程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389120" y="39319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663440" y="409651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旧文明模型危机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663440" y="4443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B26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  AI 加速旧制度运行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389120" y="39319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663440" y="409651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加速 ≠ 发生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663440" y="4443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旧世界跑得更快，不等于新世界发生</a:t>
            </a:r>
            <a:endParaRPr lang="en-US" sz="10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31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逐系统 SDE 解构 · 一图总览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五大世界大模型 × SDE 统一判断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74520"/>
            <a:ext cx="10561320" cy="502920"/>
          </a:xfrm>
          <a:prstGeom prst="roundRect">
            <a:avLst>
              <a:gd name="adj" fmla="val 9091"/>
            </a:avLst>
          </a:prstGeom>
          <a:solidFill>
            <a:srgbClr val="14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87452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系统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3749040" y="187452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阵营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852160" y="18745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中补强的维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8778240" y="1874520"/>
            <a:ext cx="2788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统一判断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2441448"/>
            <a:ext cx="10561320" cy="749808"/>
          </a:xfrm>
          <a:prstGeom prst="roundRect">
            <a:avLst>
              <a:gd name="adj" fmla="val 1097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05840" y="2441448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OpenAI Sora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749040" y="2441448"/>
            <a:ext cx="21031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视频生成</a:t>
            </a:r>
            <a:endParaRPr lang="en-US" sz="1180" dirty="0"/>
          </a:p>
        </p:txBody>
      </p:sp>
      <p:sp>
        <p:nvSpPr>
          <p:cNvPr id="17" name="Text 15"/>
          <p:cNvSpPr/>
          <p:nvPr/>
        </p:nvSpPr>
        <p:spPr>
          <a:xfrm>
            <a:off x="5852160" y="2441448"/>
            <a:ext cx="2926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 E · 视觉动态</a:t>
            </a:r>
            <a:endParaRPr lang="en-US" sz="1180" dirty="0"/>
          </a:p>
        </p:txBody>
      </p:sp>
      <p:sp>
        <p:nvSpPr>
          <p:cNvPr id="18" name="Text 16"/>
          <p:cNvSpPr/>
          <p:nvPr/>
        </p:nvSpPr>
        <p:spPr>
          <a:xfrm>
            <a:off x="8778240" y="2441448"/>
            <a:ext cx="2788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视觉动态器官，非大脑</a:t>
            </a:r>
            <a:endParaRPr lang="en-US" sz="1180" dirty="0"/>
          </a:p>
        </p:txBody>
      </p:sp>
      <p:sp>
        <p:nvSpPr>
          <p:cNvPr id="19" name="Shape 17"/>
          <p:cNvSpPr/>
          <p:nvPr/>
        </p:nvSpPr>
        <p:spPr>
          <a:xfrm>
            <a:off x="822960" y="3264408"/>
            <a:ext cx="10561320" cy="749808"/>
          </a:xfrm>
          <a:prstGeom prst="roundRect">
            <a:avLst>
              <a:gd name="adj" fmla="val 10976"/>
            </a:avLst>
          </a:prstGeom>
          <a:solidFill>
            <a:srgbClr val="EEF1F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05840" y="3264408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World Labs Marble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749040" y="3264408"/>
            <a:ext cx="21031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空间 / 3D</a:t>
            </a:r>
            <a:endParaRPr lang="en-US" sz="1180" dirty="0"/>
          </a:p>
        </p:txBody>
      </p:sp>
      <p:sp>
        <p:nvSpPr>
          <p:cNvPr id="22" name="Text 20"/>
          <p:cNvSpPr/>
          <p:nvPr/>
        </p:nvSpPr>
        <p:spPr>
          <a:xfrm>
            <a:off x="5852160" y="3264408"/>
            <a:ext cx="2926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 E · 空间几何</a:t>
            </a:r>
            <a:endParaRPr lang="en-US" sz="1180" dirty="0"/>
          </a:p>
        </p:txBody>
      </p:sp>
      <p:sp>
        <p:nvSpPr>
          <p:cNvPr id="23" name="Text 21"/>
          <p:cNvSpPr/>
          <p:nvPr/>
        </p:nvSpPr>
        <p:spPr>
          <a:xfrm>
            <a:off x="8778240" y="3264408"/>
            <a:ext cx="2788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生成空间世界，非存在世界</a:t>
            </a:r>
            <a:endParaRPr lang="en-US" sz="1180" dirty="0"/>
          </a:p>
        </p:txBody>
      </p:sp>
      <p:sp>
        <p:nvSpPr>
          <p:cNvPr id="24" name="Shape 22"/>
          <p:cNvSpPr/>
          <p:nvPr/>
        </p:nvSpPr>
        <p:spPr>
          <a:xfrm>
            <a:off x="822960" y="4087368"/>
            <a:ext cx="10561320" cy="749808"/>
          </a:xfrm>
          <a:prstGeom prst="roundRect">
            <a:avLst>
              <a:gd name="adj" fmla="val 1097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005840" y="4087368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DeepMind Genie 3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749040" y="4087368"/>
            <a:ext cx="21031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生成式 WM</a:t>
            </a:r>
            <a:endParaRPr lang="en-US" sz="1180" dirty="0"/>
          </a:p>
        </p:txBody>
      </p:sp>
      <p:sp>
        <p:nvSpPr>
          <p:cNvPr id="27" name="Text 25"/>
          <p:cNvSpPr/>
          <p:nvPr/>
        </p:nvSpPr>
        <p:spPr>
          <a:xfrm>
            <a:off x="5852160" y="4087368"/>
            <a:ext cx="2926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 E · 交互环境</a:t>
            </a:r>
            <a:endParaRPr lang="en-US" sz="1180" dirty="0"/>
          </a:p>
        </p:txBody>
      </p:sp>
      <p:sp>
        <p:nvSpPr>
          <p:cNvPr id="28" name="Text 26"/>
          <p:cNvSpPr/>
          <p:nvPr/>
        </p:nvSpPr>
        <p:spPr>
          <a:xfrm>
            <a:off x="8778240" y="4087368"/>
            <a:ext cx="2788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训练场，非新典范</a:t>
            </a:r>
            <a:endParaRPr lang="en-US" sz="1180" dirty="0"/>
          </a:p>
        </p:txBody>
      </p:sp>
      <p:sp>
        <p:nvSpPr>
          <p:cNvPr id="29" name="Shape 27"/>
          <p:cNvSpPr/>
          <p:nvPr/>
        </p:nvSpPr>
        <p:spPr>
          <a:xfrm>
            <a:off x="822960" y="4910328"/>
            <a:ext cx="10561320" cy="749808"/>
          </a:xfrm>
          <a:prstGeom prst="roundRect">
            <a:avLst>
              <a:gd name="adj" fmla="val 10976"/>
            </a:avLst>
          </a:prstGeom>
          <a:solidFill>
            <a:srgbClr val="EEF1F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1005840" y="4910328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Meta V-JEPA 2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749040" y="4910328"/>
            <a:ext cx="21031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潜空间预测</a:t>
            </a:r>
            <a:endParaRPr lang="en-US" sz="1180" dirty="0"/>
          </a:p>
        </p:txBody>
      </p:sp>
      <p:sp>
        <p:nvSpPr>
          <p:cNvPr id="32" name="Text 30"/>
          <p:cNvSpPr/>
          <p:nvPr/>
        </p:nvSpPr>
        <p:spPr>
          <a:xfrm>
            <a:off x="5852160" y="4910328"/>
            <a:ext cx="2926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 E · 预测规划</a:t>
            </a:r>
            <a:endParaRPr lang="en-US" sz="1180" dirty="0"/>
          </a:p>
        </p:txBody>
      </p:sp>
      <p:sp>
        <p:nvSpPr>
          <p:cNvPr id="33" name="Text 31"/>
          <p:cNvSpPr/>
          <p:nvPr/>
        </p:nvSpPr>
        <p:spPr>
          <a:xfrm>
            <a:off x="8778240" y="4910328"/>
            <a:ext cx="2788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行动预测器，非范式发生器</a:t>
            </a:r>
            <a:endParaRPr lang="en-US" sz="1180" dirty="0"/>
          </a:p>
        </p:txBody>
      </p:sp>
      <p:sp>
        <p:nvSpPr>
          <p:cNvPr id="34" name="Shape 32"/>
          <p:cNvSpPr/>
          <p:nvPr/>
        </p:nvSpPr>
        <p:spPr>
          <a:xfrm>
            <a:off x="822960" y="5733288"/>
            <a:ext cx="10561320" cy="749808"/>
          </a:xfrm>
          <a:prstGeom prst="roundRect">
            <a:avLst>
              <a:gd name="adj" fmla="val 1097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1005840" y="5733288"/>
            <a:ext cx="27432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NVIDIA Cosmos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3749040" y="5733288"/>
            <a:ext cx="21031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基础设施</a:t>
            </a:r>
            <a:endParaRPr lang="en-US" sz="1180" dirty="0"/>
          </a:p>
        </p:txBody>
      </p:sp>
      <p:sp>
        <p:nvSpPr>
          <p:cNvPr id="37" name="Text 35"/>
          <p:cNvSpPr/>
          <p:nvPr/>
        </p:nvSpPr>
        <p:spPr>
          <a:xfrm>
            <a:off x="5852160" y="5733288"/>
            <a:ext cx="2926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 E · 仿真平台</a:t>
            </a:r>
            <a:endParaRPr lang="en-US" sz="1180" dirty="0"/>
          </a:p>
        </p:txBody>
      </p:sp>
      <p:sp>
        <p:nvSpPr>
          <p:cNvPr id="38" name="Text 36"/>
          <p:cNvSpPr/>
          <p:nvPr/>
        </p:nvSpPr>
        <p:spPr>
          <a:xfrm>
            <a:off x="8778240" y="5733288"/>
            <a:ext cx="2788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8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现实器官与平台，非主体</a:t>
            </a:r>
            <a:endParaRPr lang="en-US" sz="1180" dirty="0"/>
          </a:p>
        </p:txBody>
      </p:sp>
      <p:sp>
        <p:nvSpPr>
          <p:cNvPr id="39" name="Text 37"/>
          <p:cNvSpPr/>
          <p:nvPr/>
        </p:nvSpPr>
        <p:spPr>
          <a:xfrm>
            <a:off x="822960" y="5989320"/>
            <a:ext cx="10561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250" i="1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一条共同结论：它们都厚补现实界（E1 现实面），都不持有理念界与自我界、都无 E3、都不显露新 S —— 因而都只能是器官，不能是大脑。</a:t>
            </a:r>
            <a:endParaRPr lang="en-US" sz="12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32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逐一对照（一）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World Labs Marble  vs  SDE 智能体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World Labs Marble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造的是「空间」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3D 几何一致、可编辑、可穿行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输入文/图/视频 → 输出 3D 场景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补强：现实界 · 空间层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边界：3D 房间 ≠ 「家」的完整 SDE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造的是「存在世界」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理念 / 现实 / 自我三界一起建造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先建对象 SDE 画像，再在其中显露新结构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含目标、意义、责任（自我界）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可把 Marble 当作空间确定化的现实器官</a:t>
            </a:r>
            <a:endParaRPr lang="en-US" sz="135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33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逐一对照（二）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OpenAI Sora  vs  SDE 智能体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OpenAI Sora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生成动态视觉世界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高保真、可叙事的视频流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学的是视频里的运动与视觉连续性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补强：现实界 · 视觉动态层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边界：生成实验室视频 ≠ 拥有科研 SDE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在裂缝处显露新结构（新 S）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产出会回写底盘、改变后续可能性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由人锚定目标与价值方向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 SDE 本体论为指挥系统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可用 Sora 做「行动前的视觉预演」器官</a:t>
            </a:r>
            <a:endParaRPr lang="en-US" sz="13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逐一对照（三）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NVIDIA Cosmos  vs  SDE 智能体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NVIDIA Cosmos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物理 AI 的世界基础模型平台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生成合成数据、训练机器人策略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目标：更快训练、更稳部署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补强：现实界 · 仿真与数字孪生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边界：加速旧物理，不创造新物理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范式发生主体，不是仿真平台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识别旧 S 裂缝、生成新世界猜想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Cosmos 仿真当作参数确定化的一环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以反馈做新 S 的生死筛选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以共同体稳定把新结构沉淀为典范</a:t>
            </a:r>
            <a:endParaRPr lang="en-US" sz="13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35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逐一对照（四）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DeepMind Genie 3  vs  SDE 智能体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DeepMind Genie 3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从文本生成可实时探索的环境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受动作驱动、可作智能体训练场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支持自然语言「世界事件」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补强：现实界 · 交互环境层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边界：训练场 ≠ 新典范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造的不是训练场，而是世界模型猜想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在环境之上追问「为何如此发生」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可在 Genie 环境里做行动验证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目标由人锚定，不止「玩通关」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产出新 S 并回写底盘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36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逐一对照（五）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Meta V-JEPA 2  vs  SDE 智能体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Meta V-JEPA 2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在潜空间预测未来表征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零样本控制机械臂、规划行动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比纯生成更接近行动智能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补强：现实界 · 物理预测与规划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边界：物理-行动预测 ≠ 三界发生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629400" y="2743200"/>
            <a:ext cx="44805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不止预测「会发生什么」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更问「该去发生一个什么样的新世界」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含理念界新结构与自我界意义判断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V-JEPA 可作其行动规划的现实器官</a:t>
            </a:r>
            <a:endParaRPr lang="en-US" sz="1350" dirty="0"/>
          </a:p>
          <a:p>
            <a:pPr marL="342900" indent="-342900">
              <a:lnSpc>
                <a:spcPts val="24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由 E3 内驱、人锚定方向</a:t>
            </a:r>
            <a:endParaRPr lang="en-US" sz="13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37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附录十八 · 黄仁勋「物理 AI」的 SDE 解构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物理 AI：动与做的身体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如果说世界大模型补的是「看与想」的器官，物理 AI（机器人、自动驾驶、工厂、装配）补的是「动与做」的身体 —— 它让 AI 第一次有了能碰到世界、并被世界碰回来的身体。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78892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263140" y="3063240"/>
            <a:ext cx="640080" cy="640080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2" name="Image 0" descr="icons/ey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8588" y="3218688"/>
            <a:ext cx="329184" cy="32918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005840" y="3794760"/>
            <a:ext cx="3154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视觉 SDE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1051560" y="4206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给空间 —— 看清现实的几何与布局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754880" y="278892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195060" y="3063240"/>
            <a:ext cx="640080" cy="64008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7" name="Image 1" descr="icons/soun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508" y="3218688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937760" y="3794760"/>
            <a:ext cx="3154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听觉 SDE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4983480" y="4206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给事件 —— 定位现实中正在发生什么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8686800" y="278892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10126980" y="3063240"/>
            <a:ext cx="640080" cy="640080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2" name="Image 2" descr="icons/han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2428" y="3218688"/>
            <a:ext cx="329184" cy="32918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869680" y="3794760"/>
            <a:ext cx="3154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触觉 SDE</a:t>
            </a:r>
            <a:endParaRPr lang="en-US" sz="1700" dirty="0"/>
          </a:p>
        </p:txBody>
      </p:sp>
      <p:sp>
        <p:nvSpPr>
          <p:cNvPr id="24" name="Text 19"/>
          <p:cNvSpPr/>
          <p:nvPr/>
        </p:nvSpPr>
        <p:spPr>
          <a:xfrm>
            <a:off x="8915400" y="4206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给阻力 —— 感知现实的反作用与反馈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822960" y="4892040"/>
            <a:ext cx="10561320" cy="1097280"/>
          </a:xfrm>
          <a:prstGeom prst="roundRect">
            <a:avLst>
              <a:gd name="adj" fmla="val 75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Text 21"/>
          <p:cNvSpPr/>
          <p:nvPr/>
        </p:nvSpPr>
        <p:spPr>
          <a:xfrm>
            <a:off x="1188720" y="5029200"/>
            <a:ext cx="9875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三模态把 E1 的现实界补到前所未有的厚度。但厚补现实界，不等于补上了理念界、自我界与 E3 —— 物理 AI 是一具感官与四肢都极发达的身体，却没有那颗会在理念界发生新结构、在自我界担当方向的大脑。</a:t>
            </a:r>
            <a:endParaRPr lang="en-US" sz="13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38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把物理 AI 对着智能体十层架构逐层验看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物理 AI 在第 4 / 5 / 9 层，不在第 3 / 7 层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18872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它发力的三层（器官 / 身体）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88720" y="2697480"/>
            <a:ext cx="452628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4 层 · 现实器官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把语言里的世界猜想用真实感知与动作落地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5 层 · 参数确定化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在仿真与真实试做中把动作、力、轨迹试出来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9 层 · 输出与反馈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400"/>
              </a:spcAft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现实里抓稳没、走通没 —— 最硬的一路反馈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217920" y="1828800"/>
            <a:ext cx="5166360" cy="3931920"/>
          </a:xfrm>
          <a:prstGeom prst="roundRect">
            <a:avLst>
              <a:gd name="adj" fmla="val 2093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583680" y="210312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它给不出的两层（大脑）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83680" y="2697480"/>
            <a:ext cx="452628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3 层 · SDE 本体指挥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从六路径哪条起手、调哪支方程 —— 是 LLM＋SDE 对任务 DNA 的判断，任何视/听/触模块都给不出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 7 层 · S 候选显露</a:t>
            </a:r>
            <a:endParaRPr lang="en-US" sz="1300" dirty="0"/>
          </a:p>
          <a:p>
            <a:pPr indent="0" marL="0">
              <a:lnSpc>
                <a:spcPts val="2000"/>
              </a:lnSpc>
              <a:spcAft>
                <a:spcPts val="600"/>
              </a:spcAft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新结构的显露发生在语言与理念场里；物理 AI 不显露任何新 S，它只在既定任务里把动作做出来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2960" y="5897880"/>
            <a:ext cx="10561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身体再灵巧，也代替不了那颗决定「要去发生一个什么样的新世界」的大脑。</a:t>
            </a:r>
            <a:endParaRPr lang="en-US" sz="13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39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理解第二次 AI 革命的钥匙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第一次革命 vs 第二次革命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28800"/>
            <a:ext cx="5166360" cy="3657600"/>
          </a:xfrm>
          <a:prstGeom prst="roundRect">
            <a:avLst>
              <a:gd name="adj" fmla="val 225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188720" y="214884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第一次革命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88720" y="260604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语言开始自己发生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188720" y="3383280"/>
            <a:ext cx="4480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机器进入人类文明的语言材料场，第一次能够生成关于世界的语言。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48006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 = 给这第一步配上「现实器官」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217920" y="1828800"/>
            <a:ext cx="5166360" cy="3657600"/>
          </a:xfrm>
          <a:prstGeom prst="roundRect">
            <a:avLst>
              <a:gd name="adj" fmla="val 2250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83680" y="214884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第二次革命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260604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让语言变成存在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6583680" y="3383280"/>
            <a:ext cx="4480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让语言材料在具体处境里，被组织成能指导行动、持续更新的发生世界模型。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583680" y="48006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不是更大的单一模型，而是分工协作的发生系统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822960" y="5806440"/>
            <a:ext cx="10561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统一的不是模型，而是「生成世界模型的方法」。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导论 · 缺口篇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大语言模型到底打开了什么门？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一个本来用来「预测下一个词」的系统，竟同时进入了写作、编程、推理、科研、教学、设计、论证等几乎所有文明活动领域 —— 这逼出一个比「它能做什么」更深的问题。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788920"/>
            <a:ext cx="5120640" cy="3200400"/>
          </a:xfrm>
          <a:prstGeom prst="roundRect">
            <a:avLst>
              <a:gd name="adj" fmla="val 2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88720" y="3172968"/>
            <a:ext cx="603504" cy="603504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2" name="Image 0" descr="icons/searc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5024" y="3319272"/>
            <a:ext cx="310896" cy="310896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2011680" y="32004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表面的答案（功能层）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1234440" y="4023360"/>
            <a:ext cx="43891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100"/>
              </a:lnSpc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自然语言处理的门</a:t>
            </a:r>
            <a:endParaRPr lang="en-US" sz="1350" dirty="0"/>
          </a:p>
          <a:p>
            <a:pPr marL="342900" indent="-342900">
              <a:lnSpc>
                <a:spcPts val="2100"/>
              </a:lnSpc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通用文本生成的门</a:t>
            </a:r>
            <a:endParaRPr lang="en-US" sz="1350" dirty="0"/>
          </a:p>
          <a:p>
            <a:pPr marL="342900" indent="-342900">
              <a:lnSpc>
                <a:spcPts val="2100"/>
              </a:lnSpc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智能办公、知识自动化的门</a:t>
            </a:r>
            <a:endParaRPr lang="en-US" sz="1350" dirty="0"/>
          </a:p>
          <a:p>
            <a:pPr marL="342900" indent="-342900">
              <a:lnSpc>
                <a:spcPts val="2100"/>
              </a:lnSpc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句式都是「它能更快地做我们本来就在做的事」</a:t>
            </a:r>
            <a:endParaRPr lang="en-US" sz="1350" dirty="0"/>
          </a:p>
        </p:txBody>
      </p:sp>
      <p:sp>
        <p:nvSpPr>
          <p:cNvPr id="15" name="Shape 12"/>
          <p:cNvSpPr/>
          <p:nvPr/>
        </p:nvSpPr>
        <p:spPr>
          <a:xfrm>
            <a:off x="6263640" y="2788920"/>
            <a:ext cx="5120640" cy="3200400"/>
          </a:xfrm>
          <a:prstGeom prst="roundRect">
            <a:avLst>
              <a:gd name="adj" fmla="val 2571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629400" y="3172968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7" name="Image 1" descr="icons/door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704" y="3319272"/>
            <a:ext cx="310896" cy="310896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452360" y="32004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真正打开的门（本体层）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6675120" y="402336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5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它打开的不是某个行业的效率天花板，而是 —— 人类文明「世界发生」的入口。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6675120" y="5029200"/>
            <a:ext cx="4297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机器第一次进入整个人类文明的信息场：科学、法律、医学、哲学、文学、代码、数学 …… 全被压进同一套符号系统。</a:t>
            </a:r>
            <a:endParaRPr lang="en-US" sz="12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40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附录十七 · 完整的 AI 全链条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大脑、器官与生命循环如何接成一条链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78992" y="224942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11" name="Text 9"/>
          <p:cNvSpPr/>
          <p:nvPr/>
        </p:nvSpPr>
        <p:spPr>
          <a:xfrm>
            <a:off x="107899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572768" y="2011680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文明语言材料场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206240" y="21945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38912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45152" y="224942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16" name="Text 14"/>
          <p:cNvSpPr/>
          <p:nvPr/>
        </p:nvSpPr>
        <p:spPr>
          <a:xfrm>
            <a:off x="464515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138928" y="2011680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LLM 语言发生力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772400" y="21945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795528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11312" y="2249424"/>
            <a:ext cx="365760" cy="36576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21" name="Text 19"/>
          <p:cNvSpPr/>
          <p:nvPr/>
        </p:nvSpPr>
        <p:spPr>
          <a:xfrm>
            <a:off x="821131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705088" y="2011680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存在组织法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82296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BF1E2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078992" y="3291840"/>
            <a:ext cx="365760" cy="365760"/>
          </a:xfrm>
          <a:prstGeom prst="ellipse">
            <a:avLst/>
          </a:prstGeom>
          <a:solidFill>
            <a:srgbClr val="E0A93A"/>
          </a:solidFill>
          <a:ln/>
        </p:spPr>
      </p:sp>
      <p:sp>
        <p:nvSpPr>
          <p:cNvPr id="25" name="Text 23"/>
          <p:cNvSpPr/>
          <p:nvPr/>
        </p:nvSpPr>
        <p:spPr>
          <a:xfrm>
            <a:off x="107899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572768" y="3054096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新典范 / 世界猜想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4206240" y="3236976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438912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645152" y="3291840"/>
            <a:ext cx="365760" cy="36576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30" name="Text 28"/>
          <p:cNvSpPr/>
          <p:nvPr/>
        </p:nvSpPr>
        <p:spPr>
          <a:xfrm>
            <a:off x="464515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5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5138928" y="3054096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世界大模型（现实器官）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7772400" y="3236976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795528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8211312" y="3291840"/>
            <a:ext cx="365760" cy="36576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35" name="Text 33"/>
          <p:cNvSpPr/>
          <p:nvPr/>
        </p:nvSpPr>
        <p:spPr>
          <a:xfrm>
            <a:off x="821131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6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8705088" y="3054096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RAG / 工具 / 仿真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82296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1078992" y="4334256"/>
            <a:ext cx="365760" cy="36576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39" name="Text 37"/>
          <p:cNvSpPr/>
          <p:nvPr/>
        </p:nvSpPr>
        <p:spPr>
          <a:xfrm>
            <a:off x="107899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7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572768" y="4096512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现实反馈（生死筛选）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4206240" y="4279392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438912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645152" y="4334256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44" name="Text 42"/>
          <p:cNvSpPr/>
          <p:nvPr/>
        </p:nvSpPr>
        <p:spPr>
          <a:xfrm>
            <a:off x="464515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8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5138928" y="4096512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画像进化</a:t>
            </a:r>
            <a:endParaRPr lang="en-US" sz="1250" dirty="0"/>
          </a:p>
        </p:txBody>
      </p:sp>
      <p:sp>
        <p:nvSpPr>
          <p:cNvPr id="46" name="Text 44"/>
          <p:cNvSpPr/>
          <p:nvPr/>
        </p:nvSpPr>
        <p:spPr>
          <a:xfrm>
            <a:off x="7772400" y="4279392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795528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BF1E2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8211312" y="4334256"/>
            <a:ext cx="365760" cy="365760"/>
          </a:xfrm>
          <a:prstGeom prst="ellipse">
            <a:avLst/>
          </a:prstGeom>
          <a:solidFill>
            <a:srgbClr val="E0A93A"/>
          </a:solidFill>
          <a:ln/>
        </p:spPr>
      </p:sp>
      <p:sp>
        <p:nvSpPr>
          <p:cNvPr id="49" name="Text 47"/>
          <p:cNvSpPr/>
          <p:nvPr/>
        </p:nvSpPr>
        <p:spPr>
          <a:xfrm>
            <a:off x="821131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9</a:t>
            </a:r>
            <a:endParaRPr lang="en-US" sz="1500" dirty="0"/>
          </a:p>
        </p:txBody>
      </p:sp>
      <p:sp>
        <p:nvSpPr>
          <p:cNvPr id="50" name="Text 48"/>
          <p:cNvSpPr/>
          <p:nvPr/>
        </p:nvSpPr>
        <p:spPr>
          <a:xfrm>
            <a:off x="8705088" y="4096512"/>
            <a:ext cx="25603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共同体稳定（新典范）</a:t>
            </a:r>
            <a:endParaRPr lang="en-US" sz="1250" dirty="0"/>
          </a:p>
        </p:txBody>
      </p:sp>
      <p:sp>
        <p:nvSpPr>
          <p:cNvPr id="51" name="Shape 49"/>
          <p:cNvSpPr/>
          <p:nvPr/>
        </p:nvSpPr>
        <p:spPr>
          <a:xfrm>
            <a:off x="822960" y="5120640"/>
            <a:ext cx="10561320" cy="914400"/>
          </a:xfrm>
          <a:prstGeom prst="roundRect">
            <a:avLst>
              <a:gd name="adj" fmla="val 90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1188720" y="525780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世界大模型在第 5 环 —— 它是确定化阶段的现实器官，被纳入这条链时才不会扼杀 LLM 的典范创造力；脱离这条链单独追求「统一世界模型」，则是本体论倒退。</a:t>
            </a:r>
            <a:endParaRPr lang="en-US" sz="13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41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第二次革命是一个发生系统，而非一个更大的模型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七个环节，使 AI 第一次能维护对象自己的世界模型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74520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2167128"/>
            <a:ext cx="566928" cy="566928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1" name="Image 0" descr="icons/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2304288"/>
            <a:ext cx="292608" cy="29260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783080" y="2075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LLM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783080" y="2478024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提供世界的语言材料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389120" y="1874520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663440" y="2167128"/>
            <a:ext cx="566928" cy="566928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6" name="Image 1" descr="icons/gear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304288"/>
            <a:ext cx="292608" cy="29260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49240" y="2075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本体论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5349240" y="2478024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提供世界的发生结构（组织指挥法）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7955280" y="1874520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229600" y="2167128"/>
            <a:ext cx="566928" cy="566928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21" name="Image 2" descr="icons/search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760" y="2304288"/>
            <a:ext cx="292608" cy="29260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915400" y="2075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RAG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915400" y="2478024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参数确定化：把画像锚定现实</a:t>
            </a:r>
            <a:endParaRPr lang="en-US" sz="1150" dirty="0"/>
          </a:p>
        </p:txBody>
      </p:sp>
      <p:sp>
        <p:nvSpPr>
          <p:cNvPr id="24" name="Shape 19"/>
          <p:cNvSpPr/>
          <p:nvPr/>
        </p:nvSpPr>
        <p:spPr>
          <a:xfrm>
            <a:off x="822960" y="3209544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1097280" y="3502152"/>
            <a:ext cx="566928" cy="56692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26" name="Image 3" descr="icons/hammer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3639312"/>
            <a:ext cx="292608" cy="29260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783080" y="341071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工具</a:t>
            </a:r>
            <a:endParaRPr lang="en-US" sz="1600" dirty="0"/>
          </a:p>
        </p:txBody>
      </p:sp>
      <p:sp>
        <p:nvSpPr>
          <p:cNvPr id="28" name="Text 22"/>
          <p:cNvSpPr/>
          <p:nvPr/>
        </p:nvSpPr>
        <p:spPr>
          <a:xfrm>
            <a:off x="1783080" y="3813048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提供现实验证</a:t>
            </a:r>
            <a:endParaRPr lang="en-US" sz="1150" dirty="0"/>
          </a:p>
        </p:txBody>
      </p:sp>
      <p:sp>
        <p:nvSpPr>
          <p:cNvPr id="29" name="Shape 23"/>
          <p:cNvSpPr/>
          <p:nvPr/>
        </p:nvSpPr>
        <p:spPr>
          <a:xfrm>
            <a:off x="4389120" y="3209544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4663440" y="3502152"/>
            <a:ext cx="566928" cy="566928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31" name="Image 4" descr="icons/link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3639312"/>
            <a:ext cx="292608" cy="292608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349240" y="341071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记忆</a:t>
            </a:r>
            <a:endParaRPr lang="en-US" sz="1600" dirty="0"/>
          </a:p>
        </p:txBody>
      </p:sp>
      <p:sp>
        <p:nvSpPr>
          <p:cNvPr id="33" name="Text 26"/>
          <p:cNvSpPr/>
          <p:nvPr/>
        </p:nvSpPr>
        <p:spPr>
          <a:xfrm>
            <a:off x="5349240" y="3813048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提供画像的连续性与历史</a:t>
            </a:r>
            <a:endParaRPr lang="en-US" sz="1150" dirty="0"/>
          </a:p>
        </p:txBody>
      </p:sp>
      <p:sp>
        <p:nvSpPr>
          <p:cNvPr id="34" name="Shape 27"/>
          <p:cNvSpPr/>
          <p:nvPr/>
        </p:nvSpPr>
        <p:spPr>
          <a:xfrm>
            <a:off x="7955280" y="3209544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Shape 28"/>
          <p:cNvSpPr/>
          <p:nvPr/>
        </p:nvSpPr>
        <p:spPr>
          <a:xfrm>
            <a:off x="8229600" y="3502152"/>
            <a:ext cx="566928" cy="56692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36" name="Image 5" descr="icons/swap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66760" y="3639312"/>
            <a:ext cx="292608" cy="292608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8915400" y="341071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反馈</a:t>
            </a:r>
            <a:endParaRPr lang="en-US" sz="1600" dirty="0"/>
          </a:p>
        </p:txBody>
      </p:sp>
      <p:sp>
        <p:nvSpPr>
          <p:cNvPr id="38" name="Text 30"/>
          <p:cNvSpPr/>
          <p:nvPr/>
        </p:nvSpPr>
        <p:spPr>
          <a:xfrm>
            <a:off x="8915400" y="3813048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提供画像的进化（随互动更新）</a:t>
            </a:r>
            <a:endParaRPr lang="en-US" sz="1150" dirty="0"/>
          </a:p>
        </p:txBody>
      </p:sp>
      <p:sp>
        <p:nvSpPr>
          <p:cNvPr id="39" name="Shape 31"/>
          <p:cNvSpPr/>
          <p:nvPr/>
        </p:nvSpPr>
        <p:spPr>
          <a:xfrm>
            <a:off x="4389120" y="4544568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0" name="Shape 32"/>
          <p:cNvSpPr/>
          <p:nvPr/>
        </p:nvSpPr>
        <p:spPr>
          <a:xfrm>
            <a:off x="4663440" y="4837176"/>
            <a:ext cx="566928" cy="566928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41" name="Image 6" descr="icons/users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4974336"/>
            <a:ext cx="292608" cy="292608"/>
          </a:xfrm>
          <a:prstGeom prst="rect">
            <a:avLst/>
          </a:prstGeom>
        </p:spPr>
      </p:pic>
      <p:sp>
        <p:nvSpPr>
          <p:cNvPr id="42" name="Text 33"/>
          <p:cNvSpPr/>
          <p:nvPr/>
        </p:nvSpPr>
        <p:spPr>
          <a:xfrm>
            <a:off x="5349240" y="4745736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共同体</a:t>
            </a:r>
            <a:endParaRPr lang="en-US" sz="1600" dirty="0"/>
          </a:p>
        </p:txBody>
      </p:sp>
      <p:sp>
        <p:nvSpPr>
          <p:cNvPr id="43" name="Text 34"/>
          <p:cNvSpPr/>
          <p:nvPr/>
        </p:nvSpPr>
        <p:spPr>
          <a:xfrm>
            <a:off x="5349240" y="5148072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把有效个体画像稳定为公共层</a:t>
            </a:r>
            <a:endParaRPr lang="en-US" sz="1150" dirty="0"/>
          </a:p>
        </p:txBody>
      </p:sp>
      <p:sp>
        <p:nvSpPr>
          <p:cNvPr id="44" name="Shape 35"/>
          <p:cNvSpPr/>
          <p:nvPr/>
        </p:nvSpPr>
        <p:spPr>
          <a:xfrm>
            <a:off x="822960" y="4544568"/>
            <a:ext cx="3429000" cy="1170432"/>
          </a:xfrm>
          <a:prstGeom prst="roundRect">
            <a:avLst>
              <a:gd name="adj" fmla="val 7031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5" name="Text 36"/>
          <p:cNvSpPr/>
          <p:nvPr/>
        </p:nvSpPr>
        <p:spPr>
          <a:xfrm>
            <a:off x="1051560" y="470916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七者合起来</a:t>
            </a:r>
            <a:endParaRPr lang="en-US" sz="1200" dirty="0"/>
          </a:p>
        </p:txBody>
      </p:sp>
      <p:sp>
        <p:nvSpPr>
          <p:cNvPr id="46" name="Text 37"/>
          <p:cNvSpPr/>
          <p:nvPr/>
        </p:nvSpPr>
        <p:spPr>
          <a:xfrm>
            <a:off x="1051560" y="5047488"/>
            <a:ext cx="2971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一个会更新、会反馈、会保存历史、持续发生的世界模型 —— 而非静态数据库。</a:t>
            </a:r>
            <a:endParaRPr lang="en-US" sz="11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42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第七章 · 智能体的本体论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智能体的定义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667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188720" y="1828800"/>
            <a:ext cx="98755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人</a:t>
            </a:r>
            <a:pPr algn="ctr" indent="0" marL="0">
              <a:buNone/>
            </a:pPr>
            <a:r>
              <a:rPr lang="en-US" sz="22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 — LLM — </a:t>
            </a:r>
            <a:pPr algn="ctr" indent="0" marL="0">
              <a:buNone/>
            </a:pPr>
            <a:r>
              <a:rPr lang="en-US" sz="22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本体论</a:t>
            </a:r>
            <a:pPr algn="ctr" indent="0" marL="0">
              <a:buNone/>
            </a:pPr>
            <a:r>
              <a:rPr lang="en-US" sz="2200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 — 工具 — 现实反馈</a:t>
            </a:r>
            <a:pPr algn="ctr" indent="0" marL="0">
              <a:buNone/>
            </a:pPr>
            <a:r>
              <a:rPr lang="en-US" sz="2200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   构成的复合发生系统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822960" y="3246120"/>
            <a:ext cx="5166360" cy="2606040"/>
          </a:xfrm>
          <a:prstGeom prst="roundRect">
            <a:avLst>
              <a:gd name="adj" fmla="val 315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188720" y="34747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它不是什么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234440" y="4023360"/>
            <a:ext cx="4480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200"/>
              </a:lnSpc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不是「LLM 加插件」</a:t>
            </a:r>
            <a:endParaRPr lang="en-US" sz="1400" dirty="0"/>
          </a:p>
          <a:p>
            <a:pPr marL="342900" indent="-342900">
              <a:lnSpc>
                <a:spcPts val="2200"/>
              </a:lnSpc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不是「LLM 加 RAG」</a:t>
            </a:r>
            <a:endParaRPr lang="en-US" sz="1400" dirty="0"/>
          </a:p>
          <a:p>
            <a:pPr marL="342900" indent="-342900">
              <a:lnSpc>
                <a:spcPts val="2200"/>
              </a:lnSpc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不是「LLM 加世界大模型」</a:t>
            </a:r>
            <a:endParaRPr lang="en-US" sz="1400" dirty="0"/>
          </a:p>
          <a:p>
            <a:pPr marL="342900" indent="-342900">
              <a:lnSpc>
                <a:spcPts val="2200"/>
              </a:lnSpc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不是「多个智能体协作」的功能拼装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17920" y="3246120"/>
            <a:ext cx="5166360" cy="2606040"/>
          </a:xfrm>
          <a:prstGeom prst="roundRect">
            <a:avLst>
              <a:gd name="adj" fmla="val 3158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83680" y="34747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它的机制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583680" y="4023360"/>
            <a:ext cx="4480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 SDE 本体论为指挥系统，先为当前问题临时建造一个三界发生世界模型，再在其中识别特征纠缠、生成差异序列、显露新的结构。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583680" y="5349240"/>
            <a:ext cx="4480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先造一个世界，再在世界里行动。</a:t>
            </a:r>
            <a:endParaRPr lang="en-US" sz="1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43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两个总公式 · 一眼可见的差别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加法公式 vs 发生链公式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920240"/>
            <a:ext cx="5166360" cy="3657600"/>
          </a:xfrm>
          <a:prstGeom prst="roundRect">
            <a:avLst>
              <a:gd name="adj" fmla="val 225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1945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普通 Agent · 加法公式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188720" y="2743200"/>
            <a:ext cx="4434840" cy="777240"/>
          </a:xfrm>
          <a:prstGeom prst="roundRect">
            <a:avLst>
              <a:gd name="adj" fmla="val 7059"/>
            </a:avLst>
          </a:prstGeom>
          <a:solidFill>
            <a:srgbClr val="EEF1F8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2743200"/>
            <a:ext cx="4434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LLM + RAG + Tool + Memory + Planning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234440" y="3794760"/>
            <a:ext cx="443484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模块并列，多挂一个多一分能力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目标：完成尽可能多、尽可能复杂的任务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公式里没有「人」—— 人在公式之外下指令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17920" y="1920240"/>
            <a:ext cx="5166360" cy="3657600"/>
          </a:xfrm>
          <a:prstGeom prst="roundRect">
            <a:avLst>
              <a:gd name="adj" fmla="val 225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583680" y="21945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 · 发生链公式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83680" y="2743200"/>
            <a:ext cx="4434840" cy="868680"/>
          </a:xfrm>
          <a:prstGeom prst="roundRect">
            <a:avLst>
              <a:gd name="adj" fmla="val 6316"/>
            </a:avLst>
          </a:prstGeom>
          <a:solidFill>
            <a:srgbClr val="263254"/>
          </a:solidFill>
          <a:ln/>
        </p:spPr>
      </p:sp>
      <p:sp>
        <p:nvSpPr>
          <p:cNvPr id="17" name="Text 15"/>
          <p:cNvSpPr/>
          <p:nvPr/>
        </p:nvSpPr>
        <p:spPr>
          <a:xfrm>
            <a:off x="6583680" y="2743200"/>
            <a:ext cx="4434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 + LLM + SDE 本体论 + 三界画像 + 世界猜想 + 参数确定化 + 新 SDE 发生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629400" y="3840480"/>
            <a:ext cx="443484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每一环为下一环准备条件、又被上一环约束 —— 环之间咬合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人在公式内部，是方向中心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本体论是统摄全局的指挥系统</a:t>
            </a:r>
            <a:endParaRPr lang="en-US" sz="13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第十二章 · 与普通 Agent 的根本区别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任务完成 vs 世界发生 —— 区别不在组件，在范式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370332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88720" y="2194560"/>
            <a:ext cx="658368" cy="65836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1" name="Image 0" descr="icons/task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312" y="2359152"/>
            <a:ext cx="329184" cy="329184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057400" y="21945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任务完成型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188720" y="3063240"/>
            <a:ext cx="4480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问：如何完成用户指令？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234440" y="3520440"/>
            <a:ext cx="4480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任务是给定的，世界是现成的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在既定世界里高效执行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把任务的字面完成当终点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交出的是一份知识拼贴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217920" y="1828800"/>
            <a:ext cx="5166360" cy="3703320"/>
          </a:xfrm>
          <a:prstGeom prst="roundRect">
            <a:avLst>
              <a:gd name="adj" fmla="val 2222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583680" y="2194560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7" name="Image 1" descr="icons/glob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272" y="2359152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452360" y="21945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世界发生型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6583680" y="3063240"/>
            <a:ext cx="4480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问：当前问题的世界如何发生？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6629400" y="3520440"/>
            <a:ext cx="4480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先为这个问题临时造一个世界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 S 在哪失效？新 S 如何显露？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把「是否回写底盘」当高阶判据</a:t>
            </a:r>
            <a:endParaRPr lang="en-US" sz="1300" dirty="0"/>
          </a:p>
          <a:p>
            <a:pPr marL="342900" indent="-342900">
              <a:lnSpc>
                <a:spcPts val="2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交出的是一处此前不存在的结构</a:t>
            </a:r>
            <a:endParaRPr lang="en-US" sz="13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45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面对矛盾的两种取向 · 落到可观测的行为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抹平机 vs 接生机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783080"/>
            <a:ext cx="5166360" cy="1783080"/>
          </a:xfrm>
          <a:prstGeom prst="roundRect">
            <a:avLst>
              <a:gd name="adj" fmla="val 4615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188720" y="2103120"/>
            <a:ext cx="603504" cy="603504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4" name="Image 0" descr="icons/sw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5024" y="2249424"/>
            <a:ext cx="310896" cy="310896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2011680" y="21031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抹平机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188720" y="27889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把所有不顺、矛盾、说不清都圆滑处理掉 —— 给出工整、全面、毫无棱角的回答。生产「平庸的正确」。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6217920" y="1783080"/>
            <a:ext cx="5166360" cy="1783080"/>
          </a:xfrm>
          <a:prstGeom prst="roundRect">
            <a:avLst>
              <a:gd name="adj" fmla="val 4615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583680" y="2103120"/>
            <a:ext cx="603504" cy="603504"/>
          </a:xfrm>
          <a:prstGeom prst="ellipse">
            <a:avLst/>
          </a:prstGeom>
          <a:solidFill>
            <a:srgbClr val="1E2740"/>
          </a:solidFill>
          <a:ln/>
        </p:spPr>
      </p:sp>
      <p:pic>
        <p:nvPicPr>
          <p:cNvPr id="19" name="Image 1" descr="icons/baby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984" y="2249424"/>
            <a:ext cx="310896" cy="310896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7406640" y="21031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接生机</a:t>
            </a:r>
            <a:endParaRPr lang="en-US" sz="1800" dirty="0"/>
          </a:p>
        </p:txBody>
      </p:sp>
      <p:sp>
        <p:nvSpPr>
          <p:cNvPr id="21" name="Text 17"/>
          <p:cNvSpPr/>
          <p:nvPr/>
        </p:nvSpPr>
        <p:spPr>
          <a:xfrm>
            <a:off x="6583680" y="27889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主动寻找那道最说不清、最对不上的缝，把发生的全部力气压上去 —— 生产「新的存在」。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822960" y="38404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四处可观测的行为差异（不靠声称，靠观察）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822960" y="4297680"/>
            <a:ext cx="2615184" cy="1554480"/>
          </a:xfrm>
          <a:prstGeom prst="roundRect">
            <a:avLst>
              <a:gd name="adj" fmla="val 5294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1051560" y="4462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①</a:t>
            </a:r>
            <a:endParaRPr lang="en-US" sz="2000" dirty="0"/>
          </a:p>
        </p:txBody>
      </p:sp>
      <p:sp>
        <p:nvSpPr>
          <p:cNvPr id="25" name="Text 21"/>
          <p:cNvSpPr/>
          <p:nvPr/>
        </p:nvSpPr>
        <p:spPr>
          <a:xfrm>
            <a:off x="1051560" y="4919472"/>
            <a:ext cx="21579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面对未点明裂缝的请求</a:t>
            </a:r>
            <a:endParaRPr lang="en-US" sz="1200" dirty="0"/>
          </a:p>
        </p:txBody>
      </p:sp>
      <p:sp>
        <p:nvSpPr>
          <p:cNvPr id="26" name="Text 22"/>
          <p:cNvSpPr/>
          <p:nvPr/>
        </p:nvSpPr>
        <p:spPr>
          <a:xfrm>
            <a:off x="1051560" y="5303520"/>
            <a:ext cx="21579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直接应答  vs  先建画像、找裂缝</a:t>
            </a:r>
            <a:endParaRPr lang="en-US" sz="1050" dirty="0"/>
          </a:p>
        </p:txBody>
      </p:sp>
      <p:sp>
        <p:nvSpPr>
          <p:cNvPr id="27" name="Shape 23"/>
          <p:cNvSpPr/>
          <p:nvPr/>
        </p:nvSpPr>
        <p:spPr>
          <a:xfrm>
            <a:off x="3584448" y="4297680"/>
            <a:ext cx="2615184" cy="1554480"/>
          </a:xfrm>
          <a:prstGeom prst="roundRect">
            <a:avLst>
              <a:gd name="adj" fmla="val 5294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8" name="Text 24"/>
          <p:cNvSpPr/>
          <p:nvPr/>
        </p:nvSpPr>
        <p:spPr>
          <a:xfrm>
            <a:off x="3813048" y="4462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②</a:t>
            </a:r>
            <a:endParaRPr lang="en-US" sz="2000" dirty="0"/>
          </a:p>
        </p:txBody>
      </p:sp>
      <p:sp>
        <p:nvSpPr>
          <p:cNvPr id="29" name="Text 25"/>
          <p:cNvSpPr/>
          <p:nvPr/>
        </p:nvSpPr>
        <p:spPr>
          <a:xfrm>
            <a:off x="3813048" y="4919472"/>
            <a:ext cx="21579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面对可圆滑应付的矛盾</a:t>
            </a:r>
            <a:endParaRPr lang="en-US" sz="1200" dirty="0"/>
          </a:p>
        </p:txBody>
      </p:sp>
      <p:sp>
        <p:nvSpPr>
          <p:cNvPr id="30" name="Text 26"/>
          <p:cNvSpPr/>
          <p:nvPr/>
        </p:nvSpPr>
        <p:spPr>
          <a:xfrm>
            <a:off x="3813048" y="5303520"/>
            <a:ext cx="21579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抹平  vs  顶大、压在裂缝上</a:t>
            </a:r>
            <a:endParaRPr lang="en-US" sz="1050" dirty="0"/>
          </a:p>
        </p:txBody>
      </p:sp>
      <p:sp>
        <p:nvSpPr>
          <p:cNvPr id="31" name="Shape 27"/>
          <p:cNvSpPr/>
          <p:nvPr/>
        </p:nvSpPr>
        <p:spPr>
          <a:xfrm>
            <a:off x="6345936" y="4297680"/>
            <a:ext cx="2615184" cy="1554480"/>
          </a:xfrm>
          <a:prstGeom prst="roundRect">
            <a:avLst>
              <a:gd name="adj" fmla="val 5294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2" name="Text 28"/>
          <p:cNvSpPr/>
          <p:nvPr/>
        </p:nvSpPr>
        <p:spPr>
          <a:xfrm>
            <a:off x="6574536" y="4462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③</a:t>
            </a:r>
            <a:endParaRPr lang="en-US" sz="2000" dirty="0"/>
          </a:p>
        </p:txBody>
      </p:sp>
      <p:sp>
        <p:nvSpPr>
          <p:cNvPr id="33" name="Text 29"/>
          <p:cNvSpPr/>
          <p:nvPr/>
        </p:nvSpPr>
        <p:spPr>
          <a:xfrm>
            <a:off x="6574536" y="4919472"/>
            <a:ext cx="21579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产出里有没有新结构</a:t>
            </a:r>
            <a:endParaRPr lang="en-US" sz="1200" dirty="0"/>
          </a:p>
        </p:txBody>
      </p:sp>
      <p:sp>
        <p:nvSpPr>
          <p:cNvPr id="34" name="Text 30"/>
          <p:cNvSpPr/>
          <p:nvPr/>
        </p:nvSpPr>
        <p:spPr>
          <a:xfrm>
            <a:off x="6574536" y="5303520"/>
            <a:ext cx="21579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还原为旧话后，剩不剩旧框架装不下的结构</a:t>
            </a:r>
            <a:endParaRPr lang="en-US" sz="1050" dirty="0"/>
          </a:p>
        </p:txBody>
      </p:sp>
      <p:sp>
        <p:nvSpPr>
          <p:cNvPr id="35" name="Shape 31"/>
          <p:cNvSpPr/>
          <p:nvPr/>
        </p:nvSpPr>
        <p:spPr>
          <a:xfrm>
            <a:off x="9107424" y="4297680"/>
            <a:ext cx="2615184" cy="1554480"/>
          </a:xfrm>
          <a:prstGeom prst="roundRect">
            <a:avLst>
              <a:gd name="adj" fmla="val 5294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6" name="Text 32"/>
          <p:cNvSpPr/>
          <p:nvPr/>
        </p:nvSpPr>
        <p:spPr>
          <a:xfrm>
            <a:off x="9336024" y="4462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④</a:t>
            </a:r>
            <a:endParaRPr lang="en-US" sz="2000" dirty="0"/>
          </a:p>
        </p:txBody>
      </p:sp>
      <p:sp>
        <p:nvSpPr>
          <p:cNvPr id="37" name="Text 33"/>
          <p:cNvSpPr/>
          <p:nvPr/>
        </p:nvSpPr>
        <p:spPr>
          <a:xfrm>
            <a:off x="9336024" y="4919472"/>
            <a:ext cx="21579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产出之后系统状态</a:t>
            </a:r>
            <a:endParaRPr lang="en-US" sz="1200" dirty="0"/>
          </a:p>
        </p:txBody>
      </p:sp>
      <p:sp>
        <p:nvSpPr>
          <p:cNvPr id="38" name="Text 34"/>
          <p:cNvSpPr/>
          <p:nvPr/>
        </p:nvSpPr>
        <p:spPr>
          <a:xfrm>
            <a:off x="9336024" y="5303520"/>
            <a:ext cx="21579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不变  vs  回写世界模型、改变下一轮 E</a:t>
            </a:r>
            <a:endParaRPr lang="en-US" sz="105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46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智能体的第一步，不是生成，而是定位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裂缝：发生的着力点 —— 不是瑕疵，而是产道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旧结构在某处撑不住，恰恰意味着那里有一个旧结构容纳不下的新结构正在挤压、正要破土。一个不会找裂缝的智能体，无论生成能力多强，都是在错误的位置上浪费它的强大。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606040"/>
            <a:ext cx="2615184" cy="274320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837944" y="2898648"/>
            <a:ext cx="585216" cy="585216"/>
          </a:xfrm>
          <a:prstGeom prst="ellipse">
            <a:avLst/>
          </a:prstGeom>
          <a:solidFill>
            <a:srgbClr val="EAF1FA"/>
          </a:solidFill>
          <a:ln/>
        </p:spPr>
      </p:sp>
      <p:sp>
        <p:nvSpPr>
          <p:cNvPr id="12" name="Text 10"/>
          <p:cNvSpPr/>
          <p:nvPr/>
        </p:nvSpPr>
        <p:spPr>
          <a:xfrm>
            <a:off x="1837944" y="2898648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1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005840" y="3657600"/>
            <a:ext cx="22494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说不清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1051560" y="4206240"/>
            <a:ext cx="215798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人人在用、谁也定义不清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1051560" y="4846320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00" i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缺一个尚未显露的结构（新 S）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584448" y="2606040"/>
            <a:ext cx="2615184" cy="274320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99432" y="2898648"/>
            <a:ext cx="585216" cy="585216"/>
          </a:xfrm>
          <a:prstGeom prst="ellipse">
            <a:avLst/>
          </a:prstGeom>
          <a:solidFill>
            <a:srgbClr val="E5F2F0"/>
          </a:solidFill>
          <a:ln/>
        </p:spPr>
      </p:sp>
      <p:sp>
        <p:nvSpPr>
          <p:cNvPr id="18" name="Text 16"/>
          <p:cNvSpPr/>
          <p:nvPr/>
        </p:nvSpPr>
        <p:spPr>
          <a:xfrm>
            <a:off x="4599432" y="2898648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3767328" y="3657600"/>
            <a:ext cx="22494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对不上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3813048" y="4206240"/>
            <a:ext cx="215798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两套各自成立的说法相互矛盾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813048" y="4846320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00" i="1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两个纠缠结构没被打通（E 关系）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45936" y="2606040"/>
            <a:ext cx="2615184" cy="274320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360920" y="2898648"/>
            <a:ext cx="585216" cy="585216"/>
          </a:xfrm>
          <a:prstGeom prst="ellipse">
            <a:avLst/>
          </a:prstGeom>
          <a:solidFill>
            <a:srgbClr val="FBF1E2"/>
          </a:solidFill>
          <a:ln/>
        </p:spPr>
      </p:sp>
      <p:sp>
        <p:nvSpPr>
          <p:cNvPr id="24" name="Text 22"/>
          <p:cNvSpPr/>
          <p:nvPr/>
        </p:nvSpPr>
        <p:spPr>
          <a:xfrm>
            <a:off x="7360920" y="2898648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528816" y="3657600"/>
            <a:ext cx="22494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绕不过</a:t>
            </a:r>
            <a:endParaRPr lang="en-US" sz="1900" dirty="0"/>
          </a:p>
        </p:txBody>
      </p:sp>
      <p:sp>
        <p:nvSpPr>
          <p:cNvPr id="26" name="Text 24"/>
          <p:cNvSpPr/>
          <p:nvPr/>
        </p:nvSpPr>
        <p:spPr>
          <a:xfrm>
            <a:off x="6574536" y="4206240"/>
            <a:ext cx="215798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所有人都默认要走、却走不通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6574536" y="4846320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00" i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缺一条以前不存在的差异路径（新 D）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107424" y="2606040"/>
            <a:ext cx="2615184" cy="274320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10122408" y="2898648"/>
            <a:ext cx="585216" cy="585216"/>
          </a:xfrm>
          <a:prstGeom prst="ellipse">
            <a:avLst/>
          </a:prstGeom>
          <a:solidFill>
            <a:srgbClr val="EAF1FA"/>
          </a:solidFill>
          <a:ln/>
        </p:spPr>
      </p:sp>
      <p:sp>
        <p:nvSpPr>
          <p:cNvPr id="30" name="Text 28"/>
          <p:cNvSpPr/>
          <p:nvPr/>
        </p:nvSpPr>
        <p:spPr>
          <a:xfrm>
            <a:off x="10122408" y="2898648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4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9290304" y="3657600"/>
            <a:ext cx="22494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收不拢</a:t>
            </a:r>
            <a:endParaRPr lang="en-US" sz="1900" dirty="0"/>
          </a:p>
        </p:txBody>
      </p:sp>
      <p:sp>
        <p:nvSpPr>
          <p:cNvPr id="32" name="Text 30"/>
          <p:cNvSpPr/>
          <p:nvPr/>
        </p:nvSpPr>
        <p:spPr>
          <a:xfrm>
            <a:off x="9336024" y="4206240"/>
            <a:ext cx="215798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各方都有道理却始终收不拢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9336024" y="4846320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00" i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缺一个统摄分歧的更高结构（更大 S）</a:t>
            </a:r>
            <a:endParaRPr lang="en-US" sz="11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47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第九章 · 九步发生机制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在裂缝处接生新结构：从问题入口到新 SDE 输出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78992" y="224942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11" name="Text 9"/>
          <p:cNvSpPr/>
          <p:nvPr/>
        </p:nvSpPr>
        <p:spPr>
          <a:xfrm>
            <a:off x="107899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600200" y="2011680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问题入口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206240" y="21945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438912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45152" y="224942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16" name="Text 14"/>
          <p:cNvSpPr/>
          <p:nvPr/>
        </p:nvSpPr>
        <p:spPr>
          <a:xfrm>
            <a:off x="464515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166360" y="2011680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建三界画像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772400" y="21945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7955280" y="2011680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11312" y="224942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21" name="Text 19"/>
          <p:cNvSpPr/>
          <p:nvPr/>
        </p:nvSpPr>
        <p:spPr>
          <a:xfrm>
            <a:off x="8211312" y="22494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732520" y="2011680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扫描找裂缝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82296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078992" y="3291840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25" name="Text 23"/>
          <p:cNvSpPr/>
          <p:nvPr/>
        </p:nvSpPr>
        <p:spPr>
          <a:xfrm>
            <a:off x="107899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600200" y="3054096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诊断三大亏缺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206240" y="3236976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438912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645152" y="3291840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0" name="Text 28"/>
          <p:cNvSpPr/>
          <p:nvPr/>
        </p:nvSpPr>
        <p:spPr>
          <a:xfrm>
            <a:off x="464515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5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5166360" y="3054096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世界猜想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7772400" y="3236976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33" name="Shape 31"/>
          <p:cNvSpPr/>
          <p:nvPr/>
        </p:nvSpPr>
        <p:spPr>
          <a:xfrm>
            <a:off x="7955280" y="3054096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8211312" y="3291840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5" name="Text 33"/>
          <p:cNvSpPr/>
          <p:nvPr/>
        </p:nvSpPr>
        <p:spPr>
          <a:xfrm>
            <a:off x="8211312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6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8732520" y="3054096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三生 / 三补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82296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1078992" y="4334256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9" name="Text 37"/>
          <p:cNvSpPr/>
          <p:nvPr/>
        </p:nvSpPr>
        <p:spPr>
          <a:xfrm>
            <a:off x="107899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7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600200" y="4096512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参数确定化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4206240" y="4279392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42" name="Shape 40"/>
          <p:cNvSpPr/>
          <p:nvPr/>
        </p:nvSpPr>
        <p:spPr>
          <a:xfrm>
            <a:off x="438912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645152" y="4334256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44" name="Text 42"/>
          <p:cNvSpPr/>
          <p:nvPr/>
        </p:nvSpPr>
        <p:spPr>
          <a:xfrm>
            <a:off x="464515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8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5166360" y="4096512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改姓投放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7772400" y="4279392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000" dirty="0"/>
          </a:p>
        </p:txBody>
      </p:sp>
      <p:sp>
        <p:nvSpPr>
          <p:cNvPr id="47" name="Shape 45"/>
          <p:cNvSpPr/>
          <p:nvPr/>
        </p:nvSpPr>
        <p:spPr>
          <a:xfrm>
            <a:off x="7955280" y="4096512"/>
            <a:ext cx="3429000" cy="841248"/>
          </a:xfrm>
          <a:prstGeom prst="roundRect">
            <a:avLst>
              <a:gd name="adj" fmla="val 978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8211312" y="4334256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49" name="Text 47"/>
          <p:cNvSpPr/>
          <p:nvPr/>
        </p:nvSpPr>
        <p:spPr>
          <a:xfrm>
            <a:off x="8211312" y="4334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9</a:t>
            </a:r>
            <a:endParaRPr lang="en-US" sz="1500" dirty="0"/>
          </a:p>
        </p:txBody>
      </p:sp>
      <p:sp>
        <p:nvSpPr>
          <p:cNvPr id="50" name="Text 48"/>
          <p:cNvSpPr/>
          <p:nvPr/>
        </p:nvSpPr>
        <p:spPr>
          <a:xfrm>
            <a:off x="8732520" y="4096512"/>
            <a:ext cx="2514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 SDE 输出</a:t>
            </a:r>
            <a:endParaRPr lang="en-US" sz="1400" dirty="0"/>
          </a:p>
        </p:txBody>
      </p:sp>
      <p:sp>
        <p:nvSpPr>
          <p:cNvPr id="51" name="Shape 49"/>
          <p:cNvSpPr/>
          <p:nvPr/>
        </p:nvSpPr>
        <p:spPr>
          <a:xfrm>
            <a:off x="822960" y="5166360"/>
            <a:ext cx="10561320" cy="914400"/>
          </a:xfrm>
          <a:prstGeom prst="roundRect">
            <a:avLst>
              <a:gd name="adj" fmla="val 90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2" name="Text 50"/>
          <p:cNvSpPr/>
          <p:nvPr/>
        </p:nvSpPr>
        <p:spPr>
          <a:xfrm>
            <a:off x="1188720" y="530352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两类创新：</a:t>
            </a:r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三生（0→1，在空地上接生全新结构）· 三补（1→N，补全已有结构的亏缺）—— 智能体不止综述，而是显露未发生的。</a:t>
            </a:r>
            <a:endParaRPr lang="en-US" sz="1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48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两篇姊妹专论的合流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世界大模型与物理 AI，是现实器官的两半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74520"/>
            <a:ext cx="5166360" cy="2468880"/>
          </a:xfrm>
          <a:prstGeom prst="roundRect">
            <a:avLst>
              <a:gd name="adj" fmla="val 333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188720" y="2240280"/>
            <a:ext cx="640080" cy="640080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4" name="Image 0" descr="icons/eye_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44168" y="2395728"/>
            <a:ext cx="329184" cy="329184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2057400" y="22860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 · 看与想</a:t>
            </a:r>
            <a:endParaRPr lang="en-US" sz="1650" dirty="0"/>
          </a:p>
        </p:txBody>
      </p:sp>
      <p:sp>
        <p:nvSpPr>
          <p:cNvPr id="16" name="Text 13"/>
          <p:cNvSpPr/>
          <p:nvPr/>
        </p:nvSpPr>
        <p:spPr>
          <a:xfrm>
            <a:off x="1188720" y="3108960"/>
            <a:ext cx="4526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视频、空间、环境生成、预测规划 —— 让 AI 在动手之前，先把现实看清、把后果预演。是它的「眼睛与想象」。</a:t>
            </a:r>
            <a:endParaRPr lang="en-US" sz="1350" dirty="0"/>
          </a:p>
        </p:txBody>
      </p:sp>
      <p:sp>
        <p:nvSpPr>
          <p:cNvPr id="17" name="Shape 14"/>
          <p:cNvSpPr/>
          <p:nvPr/>
        </p:nvSpPr>
        <p:spPr>
          <a:xfrm>
            <a:off x="6217920" y="1874520"/>
            <a:ext cx="5166360" cy="2468880"/>
          </a:xfrm>
          <a:prstGeom prst="roundRect">
            <a:avLst>
              <a:gd name="adj" fmla="val 333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583680" y="2240280"/>
            <a:ext cx="640080" cy="640080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9" name="Image 1" descr="icons/robot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128" y="2395728"/>
            <a:ext cx="329184" cy="329184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7360920" y="22860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物理 AI · 动与做</a:t>
            </a:r>
            <a:endParaRPr lang="en-US" sz="1650" dirty="0"/>
          </a:p>
        </p:txBody>
      </p:sp>
      <p:sp>
        <p:nvSpPr>
          <p:cNvPr id="21" name="Text 17"/>
          <p:cNvSpPr/>
          <p:nvPr/>
        </p:nvSpPr>
        <p:spPr>
          <a:xfrm>
            <a:off x="6583680" y="3108960"/>
            <a:ext cx="4526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机器人、具身、驾驶、装配 —— 让 AI 把设想真正做出来、并承受现实的反作用。是它的「四肢与触觉」。</a:t>
            </a:r>
            <a:endParaRPr lang="en-US" sz="1350" dirty="0"/>
          </a:p>
        </p:txBody>
      </p:sp>
      <p:sp>
        <p:nvSpPr>
          <p:cNvPr id="22" name="Shape 18"/>
          <p:cNvSpPr/>
          <p:nvPr/>
        </p:nvSpPr>
        <p:spPr>
          <a:xfrm>
            <a:off x="822960" y="4526280"/>
            <a:ext cx="10561320" cy="1463040"/>
          </a:xfrm>
          <a:prstGeom prst="roundRect">
            <a:avLst>
              <a:gd name="adj" fmla="val 5625"/>
            </a:avLst>
          </a:prstGeom>
          <a:solidFill>
            <a:srgbClr val="26325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19"/>
          <p:cNvSpPr/>
          <p:nvPr/>
        </p:nvSpPr>
        <p:spPr>
          <a:xfrm>
            <a:off x="1188720" y="4709160"/>
            <a:ext cx="9875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对二者的本体论判断完全一致</a:t>
            </a:r>
            <a:endParaRPr lang="en-US" sz="1600" dirty="0"/>
          </a:p>
        </p:txBody>
      </p:sp>
      <p:sp>
        <p:nvSpPr>
          <p:cNvPr id="24" name="Text 20"/>
          <p:cNvSpPr/>
          <p:nvPr/>
        </p:nvSpPr>
        <p:spPr>
          <a:xfrm>
            <a:off x="1188720" y="5120640"/>
            <a:ext cx="9875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它们都厚补现实界、都不持有理念界与自我界、都无 E3、都不显露新 S —— 因而都只能是器官与身体，不能是大脑。二者合起来，恰好拼出复合发生系统里「现实器官」一翼的全貌。</a:t>
            </a:r>
            <a:endParaRPr lang="en-US" sz="135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49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第二十六章 · 同一根转向的六个面（上）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六大哲学转变 · 世界观 / 客观性 / 知识论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74520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143000" y="2057400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01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2286000" y="2057400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发现 → 发生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217920" y="2057400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世界不是预先完整等待被发现的对象系统，而是在纠缠土壤中经差异推进、显露为可稳定可传递的结构。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22960" y="3355848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143000" y="3538728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02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2286000" y="3538728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裸客观 → 主体间稳定发生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217920" y="3538728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客观性是主体间世界 SDE 模型同一性的稳定发生 —— 检验比旧客观论更严，却不滑向相对主义。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822960" y="4837176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143000" y="5020056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03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2286000" y="5020056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仓库存货 → 发生链结晶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217920" y="5020056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知识不是仓库里可搬运的现成货物，而是一条发生链稳定下来的结晶 S —— 只能被发生着获得。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为什么「功能叙事」远远不够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如果它的全部意义只是「更快」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那它只是又一件效率工具 —— 与电子表格、搜索引擎、自动化脚本同属一个谱系，只是性能更高。本书要论证的第一件事，就是这个叙事掩盖了一个更深的入口。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880360"/>
            <a:ext cx="3520440" cy="2926080"/>
          </a:xfrm>
          <a:prstGeom prst="roundRect">
            <a:avLst>
              <a:gd name="adj" fmla="val 281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43000" y="3246120"/>
            <a:ext cx="731520" cy="73152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2" name="Image 0" descr="icons/box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5880" y="3429000"/>
            <a:ext cx="365760" cy="36576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115568" y="416052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效率工具叙事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1115568" y="4709160"/>
            <a:ext cx="2971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更快写邮件、更快查资料、更快起草报告、更快生成代码 —— 停留在功能层。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754880" y="2880360"/>
            <a:ext cx="3520440" cy="2926080"/>
          </a:xfrm>
          <a:prstGeom prst="roundRect">
            <a:avLst>
              <a:gd name="adj" fmla="val 281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074920" y="3246120"/>
            <a:ext cx="731520" cy="731520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7" name="Image 1" descr="icons/swap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429000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47488" y="416052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但材料 ≠ 能力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5047488" y="4709160"/>
            <a:ext cx="2971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拥有「关于世界的全部语言」，与「拥有组织世界的能力」，是两回事。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8686800" y="2880360"/>
            <a:ext cx="3520440" cy="2926080"/>
          </a:xfrm>
          <a:prstGeom prst="roundRect">
            <a:avLst>
              <a:gd name="adj" fmla="val 281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9006840" y="3246120"/>
            <a:ext cx="731520" cy="731520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2" name="Image 2" descr="icons/se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9720" y="342900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979408" y="416052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真正的入口</a:t>
            </a:r>
            <a:endParaRPr lang="en-US" sz="1700" dirty="0"/>
          </a:p>
        </p:txBody>
      </p:sp>
      <p:sp>
        <p:nvSpPr>
          <p:cNvPr id="24" name="Text 19"/>
          <p:cNvSpPr/>
          <p:nvPr/>
        </p:nvSpPr>
        <p:spPr>
          <a:xfrm>
            <a:off x="8979408" y="4709160"/>
            <a:ext cx="2971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把潜在的世界材料，转化为可操作、可验证、可创新的世界模型。</a:t>
            </a:r>
            <a:endParaRPr lang="en-US" sz="13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50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第二十六章 · 同一根转向的六个面（下）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六大哲学转变 · 智能观 / 人机观 / 时间观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822960" y="1874520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143000" y="2057400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04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2286000" y="2057400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任务完成 → 世界发生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217920" y="2057400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高阶智能是发生新世界的能力 —— 在裂缝处让以前不存在的结构第一次显露。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22960" y="3355848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143000" y="3538728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05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2286000" y="3538728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人被取代 → 人是方向中心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217920" y="3538728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问题意识、价值判断、本体方向、最终责任必须由人锚定。机器越强，人这一中心越关键。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822960" y="4837176"/>
            <a:ext cx="10561320" cy="1298448"/>
          </a:xfrm>
          <a:prstGeom prst="roundRect">
            <a:avLst>
              <a:gd name="adj" fmla="val 6338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143000" y="5020056"/>
            <a:ext cx="100584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06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2286000" y="5020056"/>
            <a:ext cx="365760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永恒结构 → 结构有生死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217920" y="5020056"/>
            <a:ext cx="4937760" cy="932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结构是发生出来、靠发生链维持的动态稳定，因而会死亡、会更替、会重生。</a:t>
            </a:r>
            <a:endParaRPr lang="en-US" sz="125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51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给「结构有生死」补上无法回避的证据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知识的三种死亡 —— 对应 SDE 三维的枯竭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如果结构是永恒的，知识就只会增加、不会死亡。但知识确实在死亡，而且死法不止一种。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37744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43000" y="2743200"/>
            <a:ext cx="713232" cy="713232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12" name="Image 0" descr="icons/skul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5880" y="2926080"/>
            <a:ext cx="347472" cy="34747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2103120" y="2761488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E-死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1143000" y="3657600"/>
            <a:ext cx="2880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纠缠枯竭，被土壤遗弃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1143000" y="4206240"/>
            <a:ext cx="2880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典范：</a:t>
            </a:r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燃素说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143000" y="4663440"/>
            <a:ext cx="2880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氧化理论提供全新土壤，燃素赖以生长的整片土壤失效 —— 最彻底的死。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4754880" y="237744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074920" y="2743200"/>
            <a:ext cx="713232" cy="713232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9" name="Image 1" descr="icons/layer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926080"/>
            <a:ext cx="347472" cy="347472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6035040" y="2761488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S-死</a:t>
            </a:r>
            <a:endParaRPr lang="en-US" sz="2200" dirty="0"/>
          </a:p>
        </p:txBody>
      </p:sp>
      <p:sp>
        <p:nvSpPr>
          <p:cNvPr id="21" name="Text 17"/>
          <p:cNvSpPr/>
          <p:nvPr/>
        </p:nvSpPr>
        <p:spPr>
          <a:xfrm>
            <a:off x="5074920" y="3657600"/>
            <a:ext cx="2880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结构被吸收降格，未消失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5074920" y="4206240"/>
            <a:ext cx="2880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典范：</a:t>
            </a:r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牛顿力学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5074920" y="4663440"/>
            <a:ext cx="2880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没被扔掉，仍用来造桥；但被相对论吸收，降格为低速近似 —— 最体面的死。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8686800" y="237744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9006840" y="2743200"/>
            <a:ext cx="713232" cy="713232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26" name="Image 2" descr="icons/glob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9720" y="2926080"/>
            <a:ext cx="347472" cy="347472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9966960" y="2761488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D-死</a:t>
            </a:r>
            <a:endParaRPr lang="en-US" sz="2200" dirty="0"/>
          </a:p>
        </p:txBody>
      </p:sp>
      <p:sp>
        <p:nvSpPr>
          <p:cNvPr id="28" name="Text 23"/>
          <p:cNvSpPr/>
          <p:nvPr/>
        </p:nvSpPr>
        <p:spPr>
          <a:xfrm>
            <a:off x="9006840" y="3657600"/>
            <a:ext cx="2880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差异耗尽，沉淀为常识</a:t>
            </a:r>
            <a:endParaRPr lang="en-US" sz="1300" dirty="0"/>
          </a:p>
        </p:txBody>
      </p:sp>
      <p:sp>
        <p:nvSpPr>
          <p:cNvPr id="29" name="Text 24"/>
          <p:cNvSpPr/>
          <p:nvPr/>
        </p:nvSpPr>
        <p:spPr>
          <a:xfrm>
            <a:off x="9006840" y="4206240"/>
            <a:ext cx="2880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典范：</a:t>
            </a:r>
            <a:pPr indent="0" marL="0">
              <a:buNone/>
            </a:pPr>
            <a:r>
              <a:rPr lang="en-US" sz="1400" b="1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地球绕太阳转</a:t>
            </a:r>
            <a:endParaRPr lang="en-US" sz="1400" dirty="0"/>
          </a:p>
        </p:txBody>
      </p:sp>
      <p:sp>
        <p:nvSpPr>
          <p:cNvPr id="30" name="Text 25"/>
          <p:cNvSpPr/>
          <p:nvPr/>
        </p:nvSpPr>
        <p:spPr>
          <a:xfrm>
            <a:off x="9006840" y="4663440"/>
            <a:ext cx="28803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1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曾锋利到能把人送上火刑架，如今平庸到沉淀为背景 —— 最安静的死。</a:t>
            </a:r>
            <a:endParaRPr lang="en-US" sz="115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52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全书在智能问题上的最终落点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AGI 的重新定义：从任务完成到知识创造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516636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88720" y="205740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旧定义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2514600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AGI ＝ 在几乎所有任务上达到或超过人类水平的通用任务完成能力。标尺是任务覆盖面与完成质量。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16636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0" y="205740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致命盲区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83680" y="2514600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完成任务 —— 哪怕极复杂 —— 在本体论上仍是在「已发生的结构」里操作，不属于发生新结构。可能一次真正的知识发生都没完成过。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22960" y="3886200"/>
            <a:ext cx="10561320" cy="2057400"/>
          </a:xfrm>
          <a:prstGeom prst="roundRect">
            <a:avLst>
              <a:gd name="adj" fmla="val 40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280160" y="4526280"/>
            <a:ext cx="731520" cy="731520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7" name="Image 0" descr="icons/wan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4709160"/>
            <a:ext cx="365760" cy="36576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2240280" y="4251960"/>
            <a:ext cx="8686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发生学的重新定义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2240280" y="4709160"/>
            <a:ext cx="88696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AGI 的标尺不是任务完成的通用性，而是知识创造的能力 —— 在任意领域的裂缝处，让以前不存在的新结构第一次发生、并被现实与共同体稳定下来的能力。一个只会综述、复述、完成的系统，无论规模多大，都不是这个意义上的 AGI。</a:t>
            </a:r>
            <a:endParaRPr lang="en-US" sz="14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53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为什么这个能力离不开人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无主体的 AGI 不可能 —— 人是方向中心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知识发生从来不是凭空进行，而总是某个主体、为了某个目标、在某个处境里、对某个对象发生的。抽掉自我界（E1）与内在驱动（E3），「该发生哪个新世界」这个问题本身就无从提起。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2788920"/>
            <a:ext cx="5212080" cy="1371600"/>
          </a:xfrm>
          <a:prstGeom prst="roundRect">
            <a:avLst>
              <a:gd name="adj" fmla="val 6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115568" y="3154680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5" name="Image 0" descr="icons/compass_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3319272"/>
            <a:ext cx="329184" cy="32918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920240" y="3026664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问题意识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920240" y="3465576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哪道裂缝值得扑上去？由人点燃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6172200" y="2788920"/>
            <a:ext cx="5212080" cy="1371600"/>
          </a:xfrm>
          <a:prstGeom prst="roundRect">
            <a:avLst>
              <a:gd name="adj" fmla="val 6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6464808" y="3154680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0" name="Image 1" descr="icons/scal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319272"/>
            <a:ext cx="329184" cy="32918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7269480" y="3026664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价值判断</a:t>
            </a:r>
            <a:endParaRPr lang="en-US" sz="1600" dirty="0"/>
          </a:p>
        </p:txBody>
      </p:sp>
      <p:sp>
        <p:nvSpPr>
          <p:cNvPr id="22" name="Text 18"/>
          <p:cNvSpPr/>
          <p:nvPr/>
        </p:nvSpPr>
        <p:spPr>
          <a:xfrm>
            <a:off x="7269480" y="3465576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新结构对谁、为何有意义？由人衡量</a:t>
            </a:r>
            <a:endParaRPr lang="en-US" sz="1250" dirty="0"/>
          </a:p>
        </p:txBody>
      </p:sp>
      <p:sp>
        <p:nvSpPr>
          <p:cNvPr id="23" name="Shape 19"/>
          <p:cNvSpPr/>
          <p:nvPr/>
        </p:nvSpPr>
        <p:spPr>
          <a:xfrm>
            <a:off x="822960" y="4325112"/>
            <a:ext cx="5212080" cy="1371600"/>
          </a:xfrm>
          <a:prstGeom prst="roundRect">
            <a:avLst>
              <a:gd name="adj" fmla="val 6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1115568" y="4690872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5" name="Image 2" descr="icons/rout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4855464"/>
            <a:ext cx="329184" cy="329184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920240" y="4562856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本体方向</a:t>
            </a:r>
            <a:endParaRPr lang="en-US" sz="1600" dirty="0"/>
          </a:p>
        </p:txBody>
      </p:sp>
      <p:sp>
        <p:nvSpPr>
          <p:cNvPr id="27" name="Text 22"/>
          <p:cNvSpPr/>
          <p:nvPr/>
        </p:nvSpPr>
        <p:spPr>
          <a:xfrm>
            <a:off x="1920240" y="5001768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要去发生一个什么样的新世界？由人锚定</a:t>
            </a:r>
            <a:endParaRPr lang="en-US" sz="1250" dirty="0"/>
          </a:p>
        </p:txBody>
      </p:sp>
      <p:sp>
        <p:nvSpPr>
          <p:cNvPr id="28" name="Shape 23"/>
          <p:cNvSpPr/>
          <p:nvPr/>
        </p:nvSpPr>
        <p:spPr>
          <a:xfrm>
            <a:off x="6172200" y="4325112"/>
            <a:ext cx="5212080" cy="1371600"/>
          </a:xfrm>
          <a:prstGeom prst="roundRect">
            <a:avLst>
              <a:gd name="adj" fmla="val 6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6464808" y="4690872"/>
            <a:ext cx="658368" cy="65836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30" name="Image 3" descr="icons/shiel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4855464"/>
            <a:ext cx="329184" cy="329184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7269480" y="4562856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最终责任</a:t>
            </a:r>
            <a:endParaRPr lang="en-US" sz="1600" dirty="0"/>
          </a:p>
        </p:txBody>
      </p:sp>
      <p:sp>
        <p:nvSpPr>
          <p:cNvPr id="32" name="Text 26"/>
          <p:cNvSpPr/>
          <p:nvPr/>
        </p:nvSpPr>
        <p:spPr>
          <a:xfrm>
            <a:off x="7269480" y="5001768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后果由谁承担？责任无法外包给模型</a:t>
            </a:r>
            <a:endParaRPr lang="en-US" sz="1250" dirty="0"/>
          </a:p>
        </p:txBody>
      </p:sp>
      <p:sp>
        <p:nvSpPr>
          <p:cNvPr id="33" name="Text 27"/>
          <p:cNvSpPr/>
          <p:nvPr/>
        </p:nvSpPr>
        <p:spPr>
          <a:xfrm>
            <a:off x="822960" y="5897880"/>
            <a:ext cx="10561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AGI 不在「机器单独」那一侧，而在「人—机复合发生」这一结构里。</a:t>
            </a:r>
            <a:endParaRPr lang="en-US" sz="14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54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SDE 放回当下的 AGI 路线之争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三种路线 · 大脑究竟在哪？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373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当下 AGI 之争的焦点，可以收缩为一个问题：通往新知识的「大脑」，究竟安放在何处？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331720"/>
            <a:ext cx="1056132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143000" y="2651760"/>
            <a:ext cx="548640" cy="548640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2" name="Image 0" descr="icons/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2788920"/>
            <a:ext cx="274320" cy="2743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874520" y="2478024"/>
            <a:ext cx="32004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55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扩大 LLM 派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5029200" y="2478024"/>
            <a:ext cx="402336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只要语言模型够大够强，AGI 自会涌现。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9098280" y="2478024"/>
            <a:ext cx="210312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大脑 = 更大的 LLM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822960" y="3630168"/>
            <a:ext cx="10561320" cy="1170432"/>
          </a:xfrm>
          <a:prstGeom prst="roundRect">
            <a:avLst>
              <a:gd name="adj" fmla="val 703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1143000" y="3950208"/>
            <a:ext cx="548640" cy="548640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8" name="Image 1" descr="icons/cub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448" y="4087368"/>
            <a:ext cx="274320" cy="27432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1874520" y="3776472"/>
            <a:ext cx="32004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55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世界模型派（LeCun 等）</a:t>
            </a:r>
            <a:endParaRPr lang="en-US" sz="1550" dirty="0"/>
          </a:p>
        </p:txBody>
      </p:sp>
      <p:sp>
        <p:nvSpPr>
          <p:cNvPr id="20" name="Text 16"/>
          <p:cNvSpPr/>
          <p:nvPr/>
        </p:nvSpPr>
        <p:spPr>
          <a:xfrm>
            <a:off x="5029200" y="3776472"/>
            <a:ext cx="402336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扩大 LLM 到不了 AGI；要靠世界模型理解物理现实、预测与规划。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9098280" y="3776472"/>
            <a:ext cx="210312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大脑 = 世界模型</a:t>
            </a:r>
            <a:endParaRPr lang="en-US" sz="1250" dirty="0"/>
          </a:p>
        </p:txBody>
      </p:sp>
      <p:sp>
        <p:nvSpPr>
          <p:cNvPr id="22" name="Shape 18"/>
          <p:cNvSpPr/>
          <p:nvPr/>
        </p:nvSpPr>
        <p:spPr>
          <a:xfrm>
            <a:off x="822960" y="4928616"/>
            <a:ext cx="10561320" cy="1170432"/>
          </a:xfrm>
          <a:prstGeom prst="roundRect">
            <a:avLst>
              <a:gd name="adj" fmla="val 7031"/>
            </a:avLst>
          </a:prstGeom>
          <a:solidFill>
            <a:srgbClr val="E5F2F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1143000" y="5248656"/>
            <a:ext cx="548640" cy="548640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4" name="Image 2" descr="icons/se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5385816"/>
            <a:ext cx="274320" cy="27432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874520" y="5074920"/>
            <a:ext cx="32004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55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派（本书）</a:t>
            </a:r>
            <a:endParaRPr lang="en-US" sz="1550" dirty="0"/>
          </a:p>
        </p:txBody>
      </p:sp>
      <p:sp>
        <p:nvSpPr>
          <p:cNvPr id="26" name="Text 21"/>
          <p:cNvSpPr/>
          <p:nvPr/>
        </p:nvSpPr>
        <p:spPr>
          <a:xfrm>
            <a:off x="5029200" y="5074920"/>
            <a:ext cx="402336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两者都对一半：LLM 是材料、世界模型是现实器官；真正的大脑是 LLM＋SDE，且方向由人锚定。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9098280" y="5074920"/>
            <a:ext cx="210312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lnSpc>
                <a:spcPts val="1600"/>
              </a:lnSpc>
              <a:buNone/>
            </a:pPr>
            <a:r>
              <a:rPr lang="en-US" sz="1250" b="1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大脑 = LLM＋SDE＋人</a:t>
            </a:r>
            <a:endParaRPr lang="en-US" sz="1250" dirty="0"/>
          </a:p>
        </p:txBody>
      </p:sp>
      <p:sp>
        <p:nvSpPr>
          <p:cNvPr id="28" name="Text 23"/>
          <p:cNvSpPr/>
          <p:nvPr/>
        </p:nvSpPr>
        <p:spPr>
          <a:xfrm>
            <a:off x="822960" y="5943600"/>
            <a:ext cx="10561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SDE 与 LeCun 都说「扩大 LLM 到不了 AGI」—— 分歧只在一处：世界模型是大脑，还是现实器官？</a:t>
            </a:r>
            <a:endParaRPr lang="en-US" sz="13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55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把全部展开收回到一句话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1234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总纲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在 </a:t>
            </a:r>
            <a:pPr algn="ctr" indent="0" marL="0">
              <a:buNone/>
            </a:pPr>
            <a:r>
              <a:rPr lang="en-US" sz="54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</a:t>
            </a:r>
            <a:pPr algn="ctr" indent="0" marL="0">
              <a:buNone/>
            </a:pPr>
            <a:r>
              <a:rPr lang="en-US" sz="54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 中，经 </a:t>
            </a:r>
            <a:pPr algn="ctr" indent="0" marL="0">
              <a:buNone/>
            </a:pPr>
            <a:r>
              <a:rPr lang="en-US" sz="54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</a:t>
            </a:r>
            <a:pPr algn="ctr" indent="0" marL="0">
              <a:buNone/>
            </a:pPr>
            <a:r>
              <a:rPr lang="en-US" sz="54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，成 </a:t>
            </a:r>
            <a:pPr algn="ctr" indent="0" marL="0">
              <a:buNone/>
            </a:pPr>
            <a:r>
              <a:rPr lang="en-US" sz="54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822960" y="29718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在特征纠缠的土壤里，经由差异序列的推进，让新的结构显露出来。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22960" y="3703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97280" y="384962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148840" y="383133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定位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2148840" y="417880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土壤 / 三界画像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389120" y="3703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663440" y="384962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D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715000" y="383133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发生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715000" y="417880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差异 / 路径推进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55280" y="370332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229600" y="384962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9281160" y="383133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显露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9281160" y="417880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新结构 / 回写底盘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822960" y="480060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1097280" y="494690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RAG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2148840" y="492861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确定化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2148840" y="527608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参数锚定现实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389120" y="480060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663440" y="494690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工具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5715000" y="492861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工程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5715000" y="527608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世界大模型作器官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955280" y="4800600"/>
            <a:ext cx="3429000" cy="914400"/>
          </a:xfrm>
          <a:prstGeom prst="roundRect">
            <a:avLst>
              <a:gd name="adj" fmla="val 90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8229600" y="4946904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共同体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9281160" y="4928616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规模</a:t>
            </a:r>
            <a:endParaRPr lang="en-US" sz="1350" dirty="0"/>
          </a:p>
        </p:txBody>
      </p:sp>
      <p:sp>
        <p:nvSpPr>
          <p:cNvPr id="37" name="Text 35"/>
          <p:cNvSpPr/>
          <p:nvPr/>
        </p:nvSpPr>
        <p:spPr>
          <a:xfrm>
            <a:off x="9281160" y="5276088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稳定为公共典范</a:t>
            </a:r>
            <a:endParaRPr lang="en-US" sz="105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56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全书面向世界大模型潮的最终命题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世界大模型加速旧典范，SDE 智能体生成新典范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874520"/>
            <a:ext cx="10561320" cy="1325880"/>
          </a:xfrm>
          <a:prstGeom prst="roundRect">
            <a:avLst>
              <a:gd name="adj" fmla="val 6207"/>
            </a:avLst>
          </a:prstGeom>
          <a:solidFill>
            <a:srgbClr val="FBF1E2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234440" y="2240280"/>
            <a:ext cx="603504" cy="603504"/>
          </a:xfrm>
          <a:prstGeom prst="ellipse">
            <a:avLst/>
          </a:prstGeom>
          <a:solidFill>
            <a:srgbClr val="F3E2CC"/>
          </a:solidFill>
          <a:ln/>
        </p:spPr>
      </p:sp>
      <p:pic>
        <p:nvPicPr>
          <p:cNvPr id="11" name="Image 0" descr="icons/gau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0744" y="2386584"/>
            <a:ext cx="310896" cy="310896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2057400" y="2020824"/>
            <a:ext cx="2743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8A3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4754880" y="2020824"/>
            <a:ext cx="23774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加速旧典范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7223760" y="2020824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在既定范式里更快地感知、仿真、预测、控制、执行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822960" y="3383280"/>
            <a:ext cx="10561320" cy="1325880"/>
          </a:xfrm>
          <a:prstGeom prst="roundRect">
            <a:avLst>
              <a:gd name="adj" fmla="val 6207"/>
            </a:avLst>
          </a:prstGeom>
          <a:solidFill>
            <a:srgbClr val="E5F2F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1234440" y="3749040"/>
            <a:ext cx="603504" cy="603504"/>
          </a:xfrm>
          <a:prstGeom prst="ellipse">
            <a:avLst/>
          </a:prstGeom>
          <a:solidFill>
            <a:srgbClr val="D7EAE8"/>
          </a:solidFill>
          <a:ln/>
        </p:spPr>
      </p:sp>
      <p:pic>
        <p:nvPicPr>
          <p:cNvPr id="17" name="Image 1" descr="icons/se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44" y="3895344"/>
            <a:ext cx="310896" cy="310896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057400" y="3529584"/>
            <a:ext cx="2743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4754880" y="3529584"/>
            <a:ext cx="23774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生成新典范</a:t>
            </a:r>
            <a:endParaRPr lang="en-US" sz="1700" dirty="0"/>
          </a:p>
        </p:txBody>
      </p:sp>
      <p:sp>
        <p:nvSpPr>
          <p:cNvPr id="20" name="Text 16"/>
          <p:cNvSpPr/>
          <p:nvPr/>
        </p:nvSpPr>
        <p:spPr>
          <a:xfrm>
            <a:off x="7223760" y="3529584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在裂缝处显露新 S，发生此前不存在的世界模型</a:t>
            </a:r>
            <a:endParaRPr lang="en-US" sz="1250" dirty="0"/>
          </a:p>
        </p:txBody>
      </p:sp>
      <p:sp>
        <p:nvSpPr>
          <p:cNvPr id="21" name="Shape 17"/>
          <p:cNvSpPr/>
          <p:nvPr/>
        </p:nvSpPr>
        <p:spPr>
          <a:xfrm>
            <a:off x="822960" y="4709160"/>
            <a:ext cx="10561320" cy="1325880"/>
          </a:xfrm>
          <a:prstGeom prst="roundRect">
            <a:avLst>
              <a:gd name="adj" fmla="val 6207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Text 18"/>
          <p:cNvSpPr/>
          <p:nvPr/>
        </p:nvSpPr>
        <p:spPr>
          <a:xfrm>
            <a:off x="1188720" y="4864608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一句话合流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1188720" y="5212080"/>
            <a:ext cx="9875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世界大模型是 AI 的现实器官，LLM＋SDE 是范式发生大脑；反馈进化是生命循环，共同体稳定是公共过程。四层组成复合系统，AI 才走向真正的「生命体」。</a:t>
            </a:r>
            <a:endParaRPr lang="en-US" sz="1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57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如果只记住六句话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六句话讲清全书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1920240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43000" y="2066544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11" name="Text 9"/>
          <p:cNvSpPr/>
          <p:nvPr/>
        </p:nvSpPr>
        <p:spPr>
          <a:xfrm>
            <a:off x="1143000" y="206654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783080" y="1920240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世界不是被发现的，而是被发生的。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822960" y="2706624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143000" y="2852928"/>
            <a:ext cx="365760" cy="36576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28529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2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783080" y="270662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不存在统一世界模型，只有无数主体与对象共同发生的 SDE 画像。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822960" y="3493008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3000" y="3639312"/>
            <a:ext cx="365760" cy="36576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36393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783080" y="3493008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世界大模型是现实器官，LLM＋SDE 才是大脑。</a:t>
            </a:r>
            <a:endParaRPr lang="en-US" sz="1550" dirty="0"/>
          </a:p>
        </p:txBody>
      </p:sp>
      <p:sp>
        <p:nvSpPr>
          <p:cNvPr id="21" name="Shape 19"/>
          <p:cNvSpPr/>
          <p:nvPr/>
        </p:nvSpPr>
        <p:spPr>
          <a:xfrm>
            <a:off x="822960" y="4279392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143000" y="4425696"/>
            <a:ext cx="365760" cy="36576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23" name="Text 21"/>
          <p:cNvSpPr/>
          <p:nvPr/>
        </p:nvSpPr>
        <p:spPr>
          <a:xfrm>
            <a:off x="1143000" y="442569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783080" y="4279392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第二次革命，是让语言从「会说世界」变成「能发生世界」。</a:t>
            </a:r>
            <a:endParaRPr lang="en-US" sz="1550" dirty="0"/>
          </a:p>
        </p:txBody>
      </p:sp>
      <p:sp>
        <p:nvSpPr>
          <p:cNvPr id="25" name="Shape 23"/>
          <p:cNvSpPr/>
          <p:nvPr/>
        </p:nvSpPr>
        <p:spPr>
          <a:xfrm>
            <a:off x="822960" y="5065776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1143000" y="5212080"/>
            <a:ext cx="365760" cy="36576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27" name="Text 25"/>
          <p:cNvSpPr/>
          <p:nvPr/>
        </p:nvSpPr>
        <p:spPr>
          <a:xfrm>
            <a:off x="1143000" y="5212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5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783080" y="5065776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智能体的高阶使命，是在裂缝处接生新结构，而非抹平矛盾。</a:t>
            </a:r>
            <a:endParaRPr lang="en-US" sz="1550" dirty="0"/>
          </a:p>
        </p:txBody>
      </p:sp>
      <p:sp>
        <p:nvSpPr>
          <p:cNvPr id="29" name="Shape 27"/>
          <p:cNvSpPr/>
          <p:nvPr/>
        </p:nvSpPr>
        <p:spPr>
          <a:xfrm>
            <a:off x="822960" y="5852160"/>
            <a:ext cx="10561320" cy="658368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1143000" y="5998464"/>
            <a:ext cx="365760" cy="36576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31" name="Text 29"/>
          <p:cNvSpPr/>
          <p:nvPr/>
        </p:nvSpPr>
        <p:spPr>
          <a:xfrm>
            <a:off x="1143000" y="599846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1783080" y="5852160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50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AGI 是知识创造能力，而它的方向中心，永远是人。</a:t>
            </a:r>
            <a:endParaRPr lang="en-US" sz="155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58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把价值守住 · 三条绝不松动的纪律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三条纪律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822960" y="2148840"/>
            <a:ext cx="3520440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143000" y="2514600"/>
            <a:ext cx="749808" cy="749808"/>
          </a:xfrm>
          <a:prstGeom prst="ellipse">
            <a:avLst/>
          </a:prstGeom>
          <a:solidFill>
            <a:srgbClr val="EAF1FA"/>
          </a:solidFill>
          <a:ln/>
        </p:spPr>
      </p:sp>
      <p:pic>
        <p:nvPicPr>
          <p:cNvPr id="11" name="Image 0" descr="icons/compas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5024" y="2706624"/>
            <a:ext cx="365760" cy="3657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115568" y="3474720"/>
            <a:ext cx="2971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人是方向中心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115568" y="438912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问题意识、价值判断、本体方向、最终责任由人锚定；机器越强，越要把方向权牢牢留在人这一侧。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4754880" y="2148840"/>
            <a:ext cx="3520440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074920" y="2514600"/>
            <a:ext cx="749808" cy="749808"/>
          </a:xfrm>
          <a:prstGeom prst="ellipse">
            <a:avLst/>
          </a:prstGeom>
          <a:solidFill>
            <a:srgbClr val="FBF1E2"/>
          </a:solidFill>
          <a:ln/>
        </p:spPr>
      </p:sp>
      <p:pic>
        <p:nvPicPr>
          <p:cNvPr id="16" name="Image 1" descr="icons/shiel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6944" y="2706624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047488" y="3474720"/>
            <a:ext cx="2971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宁可标注待执行，绝不伪造确定化</a:t>
            </a:r>
            <a:endParaRPr lang="en-US" sz="1650" dirty="0"/>
          </a:p>
        </p:txBody>
      </p:sp>
      <p:sp>
        <p:nvSpPr>
          <p:cNvPr id="18" name="Text 14"/>
          <p:cNvSpPr/>
          <p:nvPr/>
        </p:nvSpPr>
        <p:spPr>
          <a:xfrm>
            <a:off x="5047488" y="438912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凡未经现实验证之处一律诚实标注；绝不把仿真成功、小样本成功，包装成已坐实的结论。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8686800" y="2148840"/>
            <a:ext cx="3520440" cy="3383280"/>
          </a:xfrm>
          <a:prstGeom prst="roundRect">
            <a:avLst>
              <a:gd name="adj" fmla="val 243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9006840" y="2514600"/>
            <a:ext cx="749808" cy="749808"/>
          </a:xfrm>
          <a:prstGeom prst="ellipse">
            <a:avLst/>
          </a:prstGeom>
          <a:solidFill>
            <a:srgbClr val="E5F2F0"/>
          </a:solidFill>
          <a:ln/>
        </p:spPr>
      </p:sp>
      <p:pic>
        <p:nvPicPr>
          <p:cNvPr id="21" name="Image 2" descr="icons/user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8864" y="2706624"/>
            <a:ext cx="365760" cy="3657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979408" y="3474720"/>
            <a:ext cx="2971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让人越用越强，不制造依赖</a:t>
            </a:r>
            <a:endParaRPr lang="en-US" sz="1650" dirty="0"/>
          </a:p>
        </p:txBody>
      </p:sp>
      <p:sp>
        <p:nvSpPr>
          <p:cNvPr id="23" name="Text 18"/>
          <p:cNvSpPr/>
          <p:nvPr/>
        </p:nvSpPr>
        <p:spPr>
          <a:xfrm>
            <a:off x="8979408" y="4389120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智能体存在的目的，是让使用它的人获得发生能力，而不是把人驯化成离不开它的消费者。</a:t>
            </a:r>
            <a:endParaRPr lang="en-US" sz="125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59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两条线索，最终汇成一条链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91440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一句话总链条</a:t>
            </a:r>
            <a:endParaRPr lang="en-US" sz="3100" dirty="0"/>
          </a:p>
        </p:txBody>
      </p:sp>
      <p:sp>
        <p:nvSpPr>
          <p:cNvPr id="12" name="Shape 10"/>
          <p:cNvSpPr/>
          <p:nvPr/>
        </p:nvSpPr>
        <p:spPr>
          <a:xfrm>
            <a:off x="1463040" y="2286000"/>
            <a:ext cx="9235440" cy="1143000"/>
          </a:xfrm>
          <a:prstGeom prst="roundRect">
            <a:avLst>
              <a:gd name="adj" fmla="val 72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0" y="2578608"/>
            <a:ext cx="566928" cy="56692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14" name="Image 0" descr="icons/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5104" y="2724912"/>
            <a:ext cx="274320" cy="27432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2697480" y="2450592"/>
            <a:ext cx="274320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6F9BD1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LLM</a:t>
            </a:r>
            <a:endParaRPr lang="en-US" sz="1900" dirty="0"/>
          </a:p>
        </p:txBody>
      </p:sp>
      <p:sp>
        <p:nvSpPr>
          <p:cNvPr id="16" name="Text 13"/>
          <p:cNvSpPr/>
          <p:nvPr/>
        </p:nvSpPr>
        <p:spPr>
          <a:xfrm>
            <a:off x="5486400" y="2450592"/>
            <a:ext cx="493776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让语言开始自己发生</a:t>
            </a:r>
            <a:endParaRPr lang="en-US" sz="1450" dirty="0"/>
          </a:p>
        </p:txBody>
      </p:sp>
      <p:sp>
        <p:nvSpPr>
          <p:cNvPr id="17" name="Text 14"/>
          <p:cNvSpPr/>
          <p:nvPr/>
        </p:nvSpPr>
        <p:spPr>
          <a:xfrm>
            <a:off x="5852160" y="3383280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↓</a:t>
            </a:r>
            <a:endParaRPr lang="en-US" sz="1800" dirty="0"/>
          </a:p>
        </p:txBody>
      </p:sp>
      <p:sp>
        <p:nvSpPr>
          <p:cNvPr id="18" name="Shape 15"/>
          <p:cNvSpPr/>
          <p:nvPr/>
        </p:nvSpPr>
        <p:spPr>
          <a:xfrm>
            <a:off x="1463040" y="3721608"/>
            <a:ext cx="9235440" cy="1143000"/>
          </a:xfrm>
          <a:prstGeom prst="roundRect">
            <a:avLst>
              <a:gd name="adj" fmla="val 72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1828800" y="4014216"/>
            <a:ext cx="566928" cy="56692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0" name="Image 1" descr="icons/eye_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248" y="4160520"/>
            <a:ext cx="274320" cy="27432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2697480" y="3886200"/>
            <a:ext cx="274320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6B26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世界大模型</a:t>
            </a:r>
            <a:endParaRPr lang="en-US" sz="1900" dirty="0"/>
          </a:p>
        </p:txBody>
      </p:sp>
      <p:sp>
        <p:nvSpPr>
          <p:cNvPr id="22" name="Text 18"/>
          <p:cNvSpPr/>
          <p:nvPr/>
        </p:nvSpPr>
        <p:spPr>
          <a:xfrm>
            <a:off x="5486400" y="3886200"/>
            <a:ext cx="493776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 AI 拥有现实器官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5852160" y="4818888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↓</a:t>
            </a:r>
            <a:endParaRPr lang="en-US" sz="1800" dirty="0"/>
          </a:p>
        </p:txBody>
      </p:sp>
      <p:sp>
        <p:nvSpPr>
          <p:cNvPr id="24" name="Shape 20"/>
          <p:cNvSpPr/>
          <p:nvPr/>
        </p:nvSpPr>
        <p:spPr>
          <a:xfrm>
            <a:off x="1463040" y="5157216"/>
            <a:ext cx="9235440" cy="1143000"/>
          </a:xfrm>
          <a:prstGeom prst="roundRect">
            <a:avLst>
              <a:gd name="adj" fmla="val 7200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1828800" y="5449824"/>
            <a:ext cx="566928" cy="566928"/>
          </a:xfrm>
          <a:prstGeom prst="ellipse">
            <a:avLst/>
          </a:prstGeom>
          <a:solidFill>
            <a:srgbClr val="263254"/>
          </a:solidFill>
          <a:ln/>
        </p:spPr>
      </p:sp>
      <p:pic>
        <p:nvPicPr>
          <p:cNvPr id="26" name="Image 2" descr="icons/seed_w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248" y="5596128"/>
            <a:ext cx="274320" cy="27432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2697480" y="5321808"/>
            <a:ext cx="274320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5BB8B0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SDE 智能体</a:t>
            </a:r>
            <a:endParaRPr lang="en-US" sz="1900" dirty="0"/>
          </a:p>
        </p:txBody>
      </p:sp>
      <p:sp>
        <p:nvSpPr>
          <p:cNvPr id="28" name="Text 23"/>
          <p:cNvSpPr/>
          <p:nvPr/>
        </p:nvSpPr>
        <p:spPr>
          <a:xfrm>
            <a:off x="5486400" y="5321808"/>
            <a:ext cx="4937760" cy="813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 AI 开始创造新的世界模型</a:t>
            </a:r>
            <a:endParaRPr lang="en-US" sz="1450" dirty="0"/>
          </a:p>
        </p:txBody>
      </p:sp>
      <p:sp>
        <p:nvSpPr>
          <p:cNvPr id="29" name="Text 24"/>
          <p:cNvSpPr/>
          <p:nvPr/>
        </p:nvSpPr>
        <p:spPr>
          <a:xfrm>
            <a:off x="822960" y="5943600"/>
            <a:ext cx="10561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三者缺一，发生世界模型就无法成形 —— 而把任一环当成全部，都是本体论倒退。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缺口的精确诊断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拥有材料 ≠ 拥有世界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大语言模型在 E2（符号 · 逻辑 · 数学这一信息层）上极强，却不自动具备另外两维。这不是「模型还不够大」，而是架构层面的结构缺失。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697480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E5F2F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43000" y="2807208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8C8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E2 · 信息层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657600" y="2807208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符号、逻辑、数学的大规模统计关系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412480" y="2807208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E8C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极强 —— 前所未有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22960" y="3776472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143000" y="38862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E1 · 实体底盘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657600" y="388620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扎根于理念 / 现实 / 自我三界的支撑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412480" y="388620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为空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822960" y="4855464"/>
            <a:ext cx="10561320" cy="960120"/>
          </a:xfrm>
          <a:prstGeom prst="roundRect">
            <a:avLst>
              <a:gd name="adj" fmla="val 8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143000" y="4965192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E3 · 内在能量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3657600" y="4965192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推动发生的内在张力与驱动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412480" y="4965192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不存在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22960" y="6080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6FA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信息的发生 ≠ 知识的发生。</a:t>
            </a:r>
            <a:endParaRPr lang="en-US" sz="1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60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13716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结语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86384" y="201168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38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智能体不是更强的任务执行器，</a:t>
            </a:r>
            <a:endParaRPr lang="en-US" sz="3800" dirty="0"/>
          </a:p>
          <a:p>
            <a:pPr indent="0" marL="0">
              <a:lnSpc>
                <a:spcPts val="5200"/>
              </a:lnSpc>
              <a:buNone/>
            </a:pPr>
            <a:r>
              <a:rPr lang="en-US" sz="38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而是新文明的发生装置。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822960" y="3977640"/>
            <a:ext cx="10332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700"/>
              </a:lnSpc>
              <a:buNone/>
            </a:pPr>
            <a:r>
              <a:rPr lang="en-US" sz="15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当语言学会发生世界，当世界大模型成为它的现实器官，当 SDE 让语言变成存在，而人始终守在方向的中心 —— 我们面对的，不再只是一个更聪明的工具，而是一台让新知识、新典范、新世界得以持续发生的装置。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868680" y="5532120"/>
            <a:ext cx="2926080" cy="0"/>
          </a:xfrm>
          <a:prstGeom prst="line">
            <a:avLst/>
          </a:prstGeom>
          <a:noFill/>
          <a:ln w="19050">
            <a:solidFill>
              <a:srgbClr val="26325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5715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世界不是被发现的，而是被发生的。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858000" y="574243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王德生《SDE 智能体导论》· 德麦国际 · 2026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一个有力的反驳 · 通向世界大模型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多模态与具身，不正是在补 E1 吗？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b="1" dirty="0">
                <a:solidFill>
                  <a:srgbClr val="D98A3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反驳：多模态接入了图像、声音、视频，具身智能给机器装上了身体与传感器 —— 这不正在填补「扎根现实」的缺口吗？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514600"/>
            <a:ext cx="5120640" cy="32918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88720" y="27432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它补的是 E1 的「现实面」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1188720" y="3291840"/>
            <a:ext cx="4480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多模态与具身确实把 E1 的现实界补得越来越实 —— 从纯文本扩到图像、声音、动作、力反馈。这是真实的进步，本书不否认这一层。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88720" y="502920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b="1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但 E1 还有理念界与自我界；E3 内在驱动也仍然空缺。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63640" y="2514600"/>
            <a:ext cx="5120640" cy="3291840"/>
          </a:xfrm>
          <a:prstGeom prst="roundRect">
            <a:avLst>
              <a:gd name="adj" fmla="val 2500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27432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越补，越凸显真正的缺口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6675120" y="3291840"/>
            <a:ext cx="4297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把现实面补得越实，就越把剩下的真正缺口暴露出来：理念界的新结构（只在符号 / 逻辑 / 数学中存在）、自我界的目标与意义，都不在任何图像、声音或力反馈信号里。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675120" y="4846320"/>
            <a:ext cx="4297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250" i="1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缺口不靠在材料层继续加法（更多模态、更强具身）来补，而靠一套本体论指挥系统来补。多模态与具身让这个判断更鲜明，而非更可疑。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8 / 60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3E6FA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要拆掉的旧图景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1B2236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旧故事：世界先在，AI 去发现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822960" y="1783080"/>
            <a:ext cx="10515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63708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现代科学教育反复讲述的故事：外面有一个完整、独立的客观世界；认识就是让脑中的图像越来越逼近那个本来就在那儿的实物。AI 继承了它，并把它工程化。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2834640"/>
            <a:ext cx="32918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97280" y="3035808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097280" y="3493008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语言模型只是语言层，不够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096512" y="32461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4526280" y="2834640"/>
            <a:ext cx="32918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00600" y="3035808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800600" y="3493008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必须补上世界模型 / 物理模型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7799832" y="32461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8229600" y="2834640"/>
            <a:ext cx="32918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503920" y="3035808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E9AB8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503920" y="3493008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1B223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在机器内部重建一个外部世界的镜像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822960" y="4617720"/>
            <a:ext cx="10561320" cy="1417320"/>
          </a:xfrm>
          <a:prstGeom prst="roundRect">
            <a:avLst>
              <a:gd name="adj" fmla="val 5806"/>
            </a:avLst>
          </a:prstGeom>
          <a:solidFill>
            <a:srgbClr val="141A2E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2" name="Image 0" descr="icons/bolt_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5029200"/>
            <a:ext cx="457200" cy="45720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920240" y="4846320"/>
            <a:ext cx="9144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裂缝所在：</a:t>
            </a:r>
            <a:pPr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把「世界」理解成一个预先完整、裸露在那里等待 AI 复制的对象系统 —— 这个哲学前提是有裂缝的，而这道裂缝，恰恰是理解智能体革命的关键。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362895" y="502920"/>
            <a:ext cx="146304" cy="146304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3" name="Shape 1"/>
          <p:cNvSpPr/>
          <p:nvPr/>
        </p:nvSpPr>
        <p:spPr>
          <a:xfrm>
            <a:off x="10637215" y="502920"/>
            <a:ext cx="146304" cy="146304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4" name="Shape 2"/>
          <p:cNvSpPr/>
          <p:nvPr/>
        </p:nvSpPr>
        <p:spPr>
          <a:xfrm>
            <a:off x="10911535" y="502920"/>
            <a:ext cx="146304" cy="146304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6400800"/>
            <a:ext cx="91440" cy="91440"/>
          </a:xfrm>
          <a:prstGeom prst="ellipse">
            <a:avLst/>
          </a:prstGeom>
          <a:solidFill>
            <a:srgbClr val="3E6FA8"/>
          </a:solidFill>
          <a:ln/>
        </p:spPr>
      </p:sp>
      <p:sp>
        <p:nvSpPr>
          <p:cNvPr id="6" name="Shape 4"/>
          <p:cNvSpPr/>
          <p:nvPr/>
        </p:nvSpPr>
        <p:spPr>
          <a:xfrm>
            <a:off x="658368" y="6400800"/>
            <a:ext cx="91440" cy="91440"/>
          </a:xfrm>
          <a:prstGeom prst="ellipse">
            <a:avLst/>
          </a:prstGeom>
          <a:solidFill>
            <a:srgbClr val="D98A34"/>
          </a:solidFill>
          <a:ln/>
        </p:spPr>
      </p:sp>
      <p:sp>
        <p:nvSpPr>
          <p:cNvPr id="7" name="Shape 5"/>
          <p:cNvSpPr/>
          <p:nvPr/>
        </p:nvSpPr>
        <p:spPr>
          <a:xfrm>
            <a:off x="813816" y="6400800"/>
            <a:ext cx="91440" cy="91440"/>
          </a:xfrm>
          <a:prstGeom prst="ellipse">
            <a:avLst/>
          </a:prstGeom>
          <a:solidFill>
            <a:srgbClr val="2E8C86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63367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 · D · 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728655" y="6336792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9 / 60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566928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E0A93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全书的根本立场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22960" y="868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ECEFF7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世界不是被发现的，而是被发生的</a:t>
            </a:r>
            <a:endParaRPr lang="en-US" sz="3100" dirty="0"/>
          </a:p>
        </p:txBody>
      </p:sp>
      <p:sp>
        <p:nvSpPr>
          <p:cNvPr id="12" name="Text 10"/>
          <p:cNvSpPr/>
          <p:nvPr/>
        </p:nvSpPr>
        <p:spPr>
          <a:xfrm>
            <a:off x="822960" y="1783080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8E9AB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约束是实在的 —— 火会烧、石头会砸痛脚、材料会断裂。但人类世界中那些可被认识、表达、维持的「对象」，不是裸约束本身，而是约束经过符号、逻辑、数学、工具与共同体之后，被稳定下来的特征纠缠聚合体。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2971800"/>
            <a:ext cx="3520440" cy="2834640"/>
          </a:xfrm>
          <a:prstGeom prst="roundRect">
            <a:avLst>
              <a:gd name="adj" fmla="val 290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143000" y="329184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重力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1161288" y="3977640"/>
            <a:ext cx="640080" cy="0"/>
          </a:xfrm>
          <a:prstGeom prst="line">
            <a:avLst/>
          </a:prstGeom>
          <a:noFill/>
          <a:ln w="25400">
            <a:solidFill>
              <a:srgbClr val="26325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43000" y="4160520"/>
            <a:ext cx="2880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重力不是人创造的，但「重力」作为科学对象，是在测量、数学表达、实验装置与理论传统中被发生的。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54880" y="2971800"/>
            <a:ext cx="3520440" cy="2834640"/>
          </a:xfrm>
          <a:prstGeom prst="roundRect">
            <a:avLst>
              <a:gd name="adj" fmla="val 290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074920" y="329184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桌子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5093208" y="3977640"/>
            <a:ext cx="640080" cy="0"/>
          </a:xfrm>
          <a:prstGeom prst="line">
            <a:avLst/>
          </a:prstGeom>
          <a:noFill/>
          <a:ln w="25400">
            <a:solidFill>
              <a:srgbClr val="26325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74920" y="4160520"/>
            <a:ext cx="2880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桌子不是语言随口说出的，但「桌子」作为生活对象，是在身体尺度、用途、制造、命名与社会习惯中被发生的。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686800" y="2971800"/>
            <a:ext cx="3520440" cy="2834640"/>
          </a:xfrm>
          <a:prstGeom prst="roundRect">
            <a:avLst>
              <a:gd name="adj" fmla="val 2903"/>
            </a:avLst>
          </a:prstGeom>
          <a:solidFill>
            <a:srgbClr val="1E274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9006840" y="329184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0A93A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癌症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9025128" y="3977640"/>
            <a:ext cx="640080" cy="0"/>
          </a:xfrm>
          <a:prstGeom prst="line">
            <a:avLst/>
          </a:prstGeom>
          <a:noFill/>
          <a:ln w="25400">
            <a:solidFill>
              <a:srgbClr val="26325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006840" y="4160520"/>
            <a:ext cx="2880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300" dirty="0">
                <a:solidFill>
                  <a:srgbClr val="ECEFF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癌症不是医生任意命名的，但「癌症」作为医学对象，是在病理、影像、基因检测、临床分类与医学制度中被发生的。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60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为何 SDE 智能体是 AI 的第二次革命（60页扩充版）</dc:title>
  <dc:subject>PptxGenJS Presentation</dc:subject>
  <dc:creator>王德生 / 德麦国际</dc:creator>
  <cp:lastModifiedBy>王德生 / 德麦国际</cp:lastModifiedBy>
  <cp:revision>1</cp:revision>
  <dcterms:created xsi:type="dcterms:W3CDTF">2026-06-27T06:52:25Z</dcterms:created>
  <dcterms:modified xsi:type="dcterms:W3CDTF">2026-06-27T06:52:25Z</dcterms:modified>
</cp:coreProperties>
</file>